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3" r:id="rId5"/>
    <p:sldMasterId id="2147483709" r:id="rId6"/>
    <p:sldMasterId id="2147483729" r:id="rId7"/>
  </p:sldMasterIdLst>
  <p:notesMasterIdLst>
    <p:notesMasterId r:id="rId60"/>
  </p:notesMasterIdLst>
  <p:handoutMasterIdLst>
    <p:handoutMasterId r:id="rId61"/>
  </p:handoutMasterIdLst>
  <p:sldIdLst>
    <p:sldId id="316" r:id="rId8"/>
    <p:sldId id="318" r:id="rId9"/>
    <p:sldId id="320" r:id="rId10"/>
    <p:sldId id="340" r:id="rId11"/>
    <p:sldId id="321" r:id="rId12"/>
    <p:sldId id="322" r:id="rId13"/>
    <p:sldId id="323" r:id="rId14"/>
    <p:sldId id="324" r:id="rId15"/>
    <p:sldId id="325" r:id="rId16"/>
    <p:sldId id="326" r:id="rId17"/>
    <p:sldId id="341" r:id="rId18"/>
    <p:sldId id="328" r:id="rId19"/>
    <p:sldId id="917" r:id="rId20"/>
    <p:sldId id="330" r:id="rId21"/>
    <p:sldId id="333" r:id="rId22"/>
    <p:sldId id="334" r:id="rId23"/>
    <p:sldId id="331" r:id="rId24"/>
    <p:sldId id="332" r:id="rId25"/>
    <p:sldId id="335" r:id="rId26"/>
    <p:sldId id="336" r:id="rId27"/>
    <p:sldId id="337" r:id="rId28"/>
    <p:sldId id="338" r:id="rId29"/>
    <p:sldId id="339" r:id="rId30"/>
    <p:sldId id="918" r:id="rId31"/>
    <p:sldId id="342" r:id="rId32"/>
    <p:sldId id="343" r:id="rId33"/>
    <p:sldId id="359" r:id="rId34"/>
    <p:sldId id="344" r:id="rId35"/>
    <p:sldId id="345" r:id="rId36"/>
    <p:sldId id="346" r:id="rId37"/>
    <p:sldId id="347" r:id="rId38"/>
    <p:sldId id="348" r:id="rId39"/>
    <p:sldId id="350" r:id="rId40"/>
    <p:sldId id="351" r:id="rId41"/>
    <p:sldId id="352" r:id="rId42"/>
    <p:sldId id="353" r:id="rId43"/>
    <p:sldId id="354" r:id="rId44"/>
    <p:sldId id="355" r:id="rId45"/>
    <p:sldId id="357" r:id="rId46"/>
    <p:sldId id="358" r:id="rId47"/>
    <p:sldId id="349" r:id="rId48"/>
    <p:sldId id="921" r:id="rId49"/>
    <p:sldId id="360" r:id="rId50"/>
    <p:sldId id="371" r:id="rId51"/>
    <p:sldId id="317" r:id="rId52"/>
    <p:sldId id="361" r:id="rId53"/>
    <p:sldId id="362" r:id="rId54"/>
    <p:sldId id="363" r:id="rId55"/>
    <p:sldId id="364" r:id="rId56"/>
    <p:sldId id="365" r:id="rId57"/>
    <p:sldId id="920" r:id="rId58"/>
    <p:sldId id="366" r:id="rId59"/>
  </p:sldIdLst>
  <p:sldSz cx="9144000" cy="5715000" type="screen16x1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1FB7BE5-323E-584F-91DC-71C2B8FDC22B}">
          <p14:sldIdLst>
            <p14:sldId id="316"/>
            <p14:sldId id="318"/>
            <p14:sldId id="320"/>
            <p14:sldId id="340"/>
          </p14:sldIdLst>
        </p14:section>
        <p14:section name="Basics" id="{B928E0CF-0AF7-2147-888A-4344F92892BB}">
          <p14:sldIdLst>
            <p14:sldId id="321"/>
            <p14:sldId id="322"/>
            <p14:sldId id="323"/>
            <p14:sldId id="324"/>
            <p14:sldId id="325"/>
            <p14:sldId id="326"/>
          </p14:sldIdLst>
        </p14:section>
        <p14:section name="Bitcoin" id="{63ED6EED-4A5F-544E-B08E-2AD21897C273}">
          <p14:sldIdLst>
            <p14:sldId id="341"/>
            <p14:sldId id="328"/>
            <p14:sldId id="917"/>
            <p14:sldId id="330"/>
            <p14:sldId id="333"/>
            <p14:sldId id="334"/>
            <p14:sldId id="331"/>
            <p14:sldId id="332"/>
            <p14:sldId id="335"/>
            <p14:sldId id="336"/>
            <p14:sldId id="337"/>
            <p14:sldId id="338"/>
            <p14:sldId id="339"/>
            <p14:sldId id="918"/>
          </p14:sldIdLst>
        </p14:section>
        <p14:section name="Ethereum" id="{5A4A3634-56A9-144B-9D20-721EB8714E21}">
          <p14:sldIdLst>
            <p14:sldId id="342"/>
            <p14:sldId id="343"/>
            <p14:sldId id="359"/>
            <p14:sldId id="344"/>
            <p14:sldId id="345"/>
            <p14:sldId id="346"/>
            <p14:sldId id="347"/>
            <p14:sldId id="348"/>
            <p14:sldId id="350"/>
            <p14:sldId id="351"/>
            <p14:sldId id="352"/>
            <p14:sldId id="353"/>
            <p14:sldId id="354"/>
            <p14:sldId id="355"/>
            <p14:sldId id="357"/>
            <p14:sldId id="358"/>
            <p14:sldId id="349"/>
            <p14:sldId id="921"/>
            <p14:sldId id="360"/>
            <p14:sldId id="371"/>
          </p14:sldIdLst>
        </p14:section>
        <p14:section name="Hyperledger" id="{9C0167E5-2794-E045-AE3F-5675C888906D}">
          <p14:sldIdLst>
            <p14:sldId id="317"/>
            <p14:sldId id="361"/>
            <p14:sldId id="362"/>
            <p14:sldId id="363"/>
            <p14:sldId id="364"/>
            <p14:sldId id="365"/>
            <p14:sldId id="920"/>
          </p14:sldIdLst>
        </p14:section>
        <p14:section name="Final" id="{17341A4E-1244-C04C-BE6F-1ACA1A703AE8}">
          <p14:sldIdLst>
            <p14:sldId id="366"/>
          </p14:sldIdLst>
        </p14:section>
      </p14:sectionLst>
    </p:ext>
    <p:ext uri="{EFAFB233-063F-42B5-8137-9DF3F51BA10A}">
      <p15:sldGuideLst xmlns:p15="http://schemas.microsoft.com/office/powerpoint/2012/main">
        <p15:guide id="1" orient="horz" pos="1620">
          <p15:clr>
            <a:srgbClr val="A4A3A4"/>
          </p15:clr>
        </p15:guide>
        <p15:guide id="2" orient="horz" pos="599">
          <p15:clr>
            <a:srgbClr val="A4A3A4"/>
          </p15:clr>
        </p15:guide>
        <p15:guide id="3" pos="2880">
          <p15:clr>
            <a:srgbClr val="A4A3A4"/>
          </p15:clr>
        </p15:guide>
        <p15:guide id="4" pos="5602" userDrawn="1">
          <p15:clr>
            <a:srgbClr val="A4A3A4"/>
          </p15:clr>
        </p15:guide>
        <p15:guide id="5" pos="158" userDrawn="1">
          <p15:clr>
            <a:srgbClr val="A4A3A4"/>
          </p15:clr>
        </p15:guide>
        <p15:guide id="6" orient="horz" pos="1800">
          <p15:clr>
            <a:srgbClr val="A4A3A4"/>
          </p15:clr>
        </p15:guide>
        <p15:guide id="7" orient="horz" pos="666">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ndara, Dilum (Data61, Eveleigh)" initials="BE"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DBDC"/>
    <a:srgbClr val="001D34"/>
    <a:srgbClr val="00A9C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0F70E1-45C6-AE59-96D6-843D6C72AB35}" v="9" dt="2020-05-14T08:37:46.532"/>
    <p1510:client id="{E0B5586A-F19D-AD0F-928E-D845A6E07B87}" v="2" dt="2020-05-14T11:50:57.6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66" autoAdjust="0"/>
    <p:restoredTop sz="83199" autoAdjust="0"/>
  </p:normalViewPr>
  <p:slideViewPr>
    <p:cSldViewPr showGuides="1">
      <p:cViewPr varScale="1">
        <p:scale>
          <a:sx n="109" d="100"/>
          <a:sy n="109" d="100"/>
        </p:scale>
        <p:origin x="1734" y="96"/>
      </p:cViewPr>
      <p:guideLst>
        <p:guide orient="horz" pos="1620"/>
        <p:guide orient="horz" pos="599"/>
        <p:guide pos="2880"/>
        <p:guide pos="5602"/>
        <p:guide pos="158"/>
        <p:guide orient="horz" pos="1800"/>
        <p:guide orient="horz" pos="666"/>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121" d="100"/>
          <a:sy n="121" d="100"/>
        </p:scale>
        <p:origin x="4938" y="114"/>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presProps" Target="presProps.xml"/><Relationship Id="rId68" Type="http://schemas.microsoft.com/office/2015/10/relationships/revisionInfo" Target="revisionInfo.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61"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notesMaster" Target="notesMasters/notesMaster1.xml"/><Relationship Id="rId65"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viewProps" Target="viewProps.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microsoft.com/office/2016/11/relationships/changesInfo" Target="changesInfos/changesInfo1.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 Kit (Data61, Eveleigh)" userId="S::lo012@csiro.au::431ba5bc-a858-4a31-87bb-fb2a4b9adb62" providerId="AD" clId="Web-{960F70E1-45C6-AE59-96D6-843D6C72AB35}"/>
    <pc:docChg chg="modSld">
      <pc:chgData name="Lo, Kit (Data61, Eveleigh)" userId="S::lo012@csiro.au::431ba5bc-a858-4a31-87bb-fb2a4b9adb62" providerId="AD" clId="Web-{960F70E1-45C6-AE59-96D6-843D6C72AB35}" dt="2020-05-14T08:37:46.532" v="8" actId="1076"/>
      <pc:docMkLst>
        <pc:docMk/>
      </pc:docMkLst>
      <pc:sldChg chg="modSp">
        <pc:chgData name="Lo, Kit (Data61, Eveleigh)" userId="S::lo012@csiro.au::431ba5bc-a858-4a31-87bb-fb2a4b9adb62" providerId="AD" clId="Web-{960F70E1-45C6-AE59-96D6-843D6C72AB35}" dt="2020-05-14T08:37:30.142" v="4" actId="20577"/>
        <pc:sldMkLst>
          <pc:docMk/>
          <pc:sldMk cId="2984904853" sldId="328"/>
        </pc:sldMkLst>
        <pc:spChg chg="mod">
          <ac:chgData name="Lo, Kit (Data61, Eveleigh)" userId="S::lo012@csiro.au::431ba5bc-a858-4a31-87bb-fb2a4b9adb62" providerId="AD" clId="Web-{960F70E1-45C6-AE59-96D6-843D6C72AB35}" dt="2020-05-14T08:37:30.142" v="4" actId="20577"/>
          <ac:spMkLst>
            <pc:docMk/>
            <pc:sldMk cId="2984904853" sldId="328"/>
            <ac:spMk id="10" creationId="{0ED0F56A-FA0C-47A5-90F8-659D65362D02}"/>
          </ac:spMkLst>
        </pc:spChg>
      </pc:sldChg>
      <pc:sldChg chg="modSp">
        <pc:chgData name="Lo, Kit (Data61, Eveleigh)" userId="S::lo012@csiro.au::431ba5bc-a858-4a31-87bb-fb2a4b9adb62" providerId="AD" clId="Web-{960F70E1-45C6-AE59-96D6-843D6C72AB35}" dt="2020-05-14T08:37:46.532" v="8" actId="1076"/>
        <pc:sldMkLst>
          <pc:docMk/>
          <pc:sldMk cId="2874644686" sldId="329"/>
        </pc:sldMkLst>
        <pc:spChg chg="mod">
          <ac:chgData name="Lo, Kit (Data61, Eveleigh)" userId="S::lo012@csiro.au::431ba5bc-a858-4a31-87bb-fb2a4b9adb62" providerId="AD" clId="Web-{960F70E1-45C6-AE59-96D6-843D6C72AB35}" dt="2020-05-14T08:37:46.532" v="8" actId="1076"/>
          <ac:spMkLst>
            <pc:docMk/>
            <pc:sldMk cId="2874644686" sldId="329"/>
            <ac:spMk id="11" creationId="{F9542F0B-DD5B-49D4-AC49-E3464F263E7B}"/>
          </ac:spMkLst>
        </pc:spChg>
      </pc:sldChg>
    </pc:docChg>
  </pc:docChgLst>
  <pc:docChgLst>
    <pc:chgData name="Lo, Kit (Data61, Eveleigh)" userId="S::lo012@csiro.au::431ba5bc-a858-4a31-87bb-fb2a4b9adb62" providerId="AD" clId="Web-{E0B5586A-F19D-AD0F-928E-D845A6E07B87}"/>
    <pc:docChg chg="modSld">
      <pc:chgData name="Lo, Kit (Data61, Eveleigh)" userId="S::lo012@csiro.au::431ba5bc-a858-4a31-87bb-fb2a4b9adb62" providerId="AD" clId="Web-{E0B5586A-F19D-AD0F-928E-D845A6E07B87}" dt="2020-05-14T11:50:57.656" v="1" actId="20577"/>
      <pc:docMkLst>
        <pc:docMk/>
      </pc:docMkLst>
      <pc:sldChg chg="modSp">
        <pc:chgData name="Lo, Kit (Data61, Eveleigh)" userId="S::lo012@csiro.au::431ba5bc-a858-4a31-87bb-fb2a4b9adb62" providerId="AD" clId="Web-{E0B5586A-F19D-AD0F-928E-D845A6E07B87}" dt="2020-05-14T11:50:57.656" v="1" actId="20577"/>
        <pc:sldMkLst>
          <pc:docMk/>
          <pc:sldMk cId="1314971981" sldId="343"/>
        </pc:sldMkLst>
        <pc:spChg chg="mod">
          <ac:chgData name="Lo, Kit (Data61, Eveleigh)" userId="S::lo012@csiro.au::431ba5bc-a858-4a31-87bb-fb2a4b9adb62" providerId="AD" clId="Web-{E0B5586A-F19D-AD0F-928E-D845A6E07B87}" dt="2020-05-14T11:50:57.656" v="1" actId="20577"/>
          <ac:spMkLst>
            <pc:docMk/>
            <pc:sldMk cId="1314971981" sldId="343"/>
            <ac:spMk id="6"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BBFA697C-5849-4DDF-A6C8-08E6893940F4}" type="datetimeFigureOut">
              <a:rPr lang="en-AU" smtClean="0"/>
              <a:pPr/>
              <a:t>3/06/2020</a:t>
            </a:fld>
            <a:endParaRPr lang="en-AU"/>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BFD014AF-979A-46D9-9B43-4C67319580DA}" type="slidenum">
              <a:rPr lang="en-AU" smtClean="0"/>
              <a:pPr/>
              <a:t>‹#›</a:t>
            </a:fld>
            <a:endParaRPr lang="en-AU"/>
          </a:p>
        </p:txBody>
      </p:sp>
    </p:spTree>
    <p:extLst>
      <p:ext uri="{BB962C8B-B14F-4D97-AF65-F5344CB8AC3E}">
        <p14:creationId xmlns:p14="http://schemas.microsoft.com/office/powerpoint/2010/main" val="2514441766"/>
      </p:ext>
    </p:extLst>
  </p:cSld>
  <p:clrMap bg1="lt1" tx1="dk1" bg2="lt2" tx2="dk2" accent1="accent1" accent2="accent2" accent3="accent3" accent4="accent4" accent5="accent5" accent6="accent6" hlink="hlink" folHlink="folHlink"/>
  <p:hf hdr="0" ftr="0" dt="0"/>
</p:handoutMaster>
</file>

<file path=ppt/media/image12.png>
</file>

<file path=ppt/media/image13.png>
</file>

<file path=ppt/media/image14.png>
</file>

<file path=ppt/media/image15.png>
</file>

<file path=ppt/media/image16.png>
</file>

<file path=ppt/media/image17.png>
</file>

<file path=ppt/media/image18.png>
</file>

<file path=ppt/media/image20.png>
</file>

<file path=ppt/media/image21.png>
</file>

<file path=ppt/media/image22.png>
</file>

<file path=ppt/media/image25.png>
</file>

<file path=ppt/media/image26.png>
</file>

<file path=ppt/media/image28.jpeg>
</file>

<file path=ppt/media/image3.png>
</file>

<file path=ppt/media/image30.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00992BC2-9435-4D31-AEB3-5D5877AD6447}" type="datetimeFigureOut">
              <a:rPr lang="en-AU" smtClean="0"/>
              <a:pPr/>
              <a:t>3/06/2020</a:t>
            </a:fld>
            <a:endParaRPr lang="en-AU"/>
          </a:p>
        </p:txBody>
      </p:sp>
      <p:sp>
        <p:nvSpPr>
          <p:cNvPr id="4" name="Slide Image Placeholder 3"/>
          <p:cNvSpPr>
            <a:spLocks noGrp="1" noRot="1" noChangeAspect="1"/>
          </p:cNvSpPr>
          <p:nvPr>
            <p:ph type="sldImg" idx="2"/>
          </p:nvPr>
        </p:nvSpPr>
        <p:spPr>
          <a:xfrm>
            <a:off x="420688" y="744538"/>
            <a:ext cx="5956300" cy="37226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9A496215-5E4C-414D-A8DB-C38AA7CF7C2A}" type="slidenum">
              <a:rPr lang="en-AU" smtClean="0"/>
              <a:pPr/>
              <a:t>‹#›</a:t>
            </a:fld>
            <a:endParaRPr lang="en-AU"/>
          </a:p>
        </p:txBody>
      </p:sp>
    </p:spTree>
    <p:extLst>
      <p:ext uri="{BB962C8B-B14F-4D97-AF65-F5344CB8AC3E}">
        <p14:creationId xmlns:p14="http://schemas.microsoft.com/office/powerpoint/2010/main" val="420318353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this class, we’ll discuss several popular blockchain Platforms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We’ll first start with a quick introduction to cryptography.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will provide us with some background needed to discuss blockchain (BC) implementations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we’ll discuss 3 popular BC platforms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and Ethereum are public BCs while Hyperledger is for private or consortium BCs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Under Ethereum we’ll also discuss Smart Contracts (SCs) in more detail</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a:t>
            </a:fld>
            <a:endParaRPr lang="en-AU"/>
          </a:p>
        </p:txBody>
      </p:sp>
    </p:spTree>
    <p:extLst>
      <p:ext uri="{BB962C8B-B14F-4D97-AF65-F5344CB8AC3E}">
        <p14:creationId xmlns:p14="http://schemas.microsoft.com/office/powerpoint/2010/main" val="8957183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Here we talk about the specific use of public-key cryptography in BCs</a:t>
            </a:r>
          </a:p>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Ownership of an account in BC is proven using the private key</a:t>
            </a:r>
          </a:p>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Whereas each account is known based on its public key. For e.g., Alice's account is represented as a bit string like this</a:t>
            </a:r>
          </a:p>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In practice, an account is Ethereum is derived from a 256-bit public key and reduce to 160-bit address for convenience</a:t>
            </a:r>
          </a:p>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Whereas private key is 256-bits</a:t>
            </a:r>
          </a:p>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For some accounts, we may know the person/organization owning it. But by default, we don‘t know. In fact, in Bitcoin it's even recommended to create a new account for each new transaction such that you can achieve some-level of anonymity</a:t>
            </a:r>
          </a:p>
          <a:p>
            <a:endParaRPr lang="en-AU"/>
          </a:p>
        </p:txBody>
      </p:sp>
      <p:sp>
        <p:nvSpPr>
          <p:cNvPr id="4" name="Slide Number Placeholder 3"/>
          <p:cNvSpPr>
            <a:spLocks noGrp="1"/>
          </p:cNvSpPr>
          <p:nvPr>
            <p:ph type="sldNum" sz="quarter" idx="5"/>
          </p:nvPr>
        </p:nvSpPr>
        <p:spPr/>
        <p:txBody>
          <a:bodyPr/>
          <a:lstStyle/>
          <a:p>
            <a:fld id="{9A496215-5E4C-414D-A8DB-C38AA7CF7C2A}" type="slidenum">
              <a:rPr lang="en-AU" smtClean="0"/>
              <a:pPr/>
              <a:t>10</a:t>
            </a:fld>
            <a:endParaRPr lang="en-AU"/>
          </a:p>
        </p:txBody>
      </p:sp>
    </p:spTree>
    <p:extLst>
      <p:ext uri="{BB962C8B-B14F-4D97-AF65-F5344CB8AC3E}">
        <p14:creationId xmlns:p14="http://schemas.microsoft.com/office/powerpoint/2010/main" val="21096579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11</a:t>
            </a:fld>
            <a:endParaRPr lang="en-AU"/>
          </a:p>
        </p:txBody>
      </p:sp>
    </p:spTree>
    <p:extLst>
      <p:ext uri="{BB962C8B-B14F-4D97-AF65-F5344CB8AC3E}">
        <p14:creationId xmlns:p14="http://schemas.microsoft.com/office/powerpoint/2010/main" val="1390275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Bitcoin is the 1st cryptocurrency built on the idea of a BC. Both BC and currency are called Bitcoin and the symbol is BTC</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It was proposed in a 2018 white paper by a pseudonym called Satoshi Nakamoto. Interestingly paper never used the word “blockchain”.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Implementation appeared in Jan. 2009</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Bitcoin BC keeps track of the ownership of portions of that cryptocurrency</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Bitcoin follow the linked-list structure we discussed earlier.</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Time between 2 blocks is called inter-block time.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Average inter-block time is 10-min. However, it changes widely from a couple of minutes to 20 to 30 min</a:t>
            </a:r>
          </a:p>
        </p:txBody>
      </p:sp>
      <p:sp>
        <p:nvSpPr>
          <p:cNvPr id="4" name="Slide Number Placeholder 3"/>
          <p:cNvSpPr>
            <a:spLocks noGrp="1"/>
          </p:cNvSpPr>
          <p:nvPr>
            <p:ph type="sldNum" sz="quarter" idx="10"/>
          </p:nvPr>
        </p:nvSpPr>
        <p:spPr/>
        <p:txBody>
          <a:bodyPr/>
          <a:lstStyle/>
          <a:p>
            <a:fld id="{001C9F81-DB2C-42C9-B6F6-C5F374D31FE4}" type="slidenum">
              <a:rPr lang="en-AU" smtClean="0"/>
              <a:t>12</a:t>
            </a:fld>
            <a:endParaRPr lang="en-AU" dirty="0"/>
          </a:p>
        </p:txBody>
      </p:sp>
    </p:spTree>
    <p:extLst>
      <p:ext uri="{BB962C8B-B14F-4D97-AF65-F5344CB8AC3E}">
        <p14:creationId xmlns:p14="http://schemas.microsoft.com/office/powerpoint/2010/main" val="16130730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ecosystem consists of 3 roles, namely users, miners, and exchanges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Users create TXs, sign them, &amp; announce them to Bitcoin network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Miners receive TXs, include them in a new block, &amp; try to append new block to the chain of blocks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Exchanges are used to trade bitcoin with other fiat and cryptocurrencies</a:t>
            </a:r>
          </a:p>
          <a:p>
            <a:pPr eaLnBrk="1" hangingPunct="1">
              <a:defRPr/>
            </a:pPr>
            <a:endParaRPr lang="en-AU" dirty="0">
              <a:ea typeface="ＭＳ Ｐゴシック" pitchFamily="34" charset="-128"/>
              <a:cs typeface="+mn-cs"/>
            </a:endParaRPr>
          </a:p>
        </p:txBody>
      </p:sp>
      <p:sp>
        <p:nvSpPr>
          <p:cNvPr id="4" name="Slide Number Placeholder 3"/>
          <p:cNvSpPr>
            <a:spLocks noGrp="1"/>
          </p:cNvSpPr>
          <p:nvPr>
            <p:ph type="sldNum" sz="quarter" idx="10"/>
          </p:nvPr>
        </p:nvSpPr>
        <p:spPr/>
        <p:txBody>
          <a:bodyPr/>
          <a:lstStyle/>
          <a:p>
            <a:fld id="{9A496215-5E4C-414D-A8DB-C38AA7CF7C2A}" type="slidenum">
              <a:rPr lang="en-AU" smtClean="0"/>
              <a:pPr/>
              <a:t>13</a:t>
            </a:fld>
            <a:endParaRPr lang="en-AU" dirty="0"/>
          </a:p>
        </p:txBody>
      </p:sp>
    </p:spTree>
    <p:extLst>
      <p:ext uri="{BB962C8B-B14F-4D97-AF65-F5344CB8AC3E}">
        <p14:creationId xmlns:p14="http://schemas.microsoft.com/office/powerpoint/2010/main" val="39666220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is a visualisation of the node distribution in Bitcoin network.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We can go this website to see more recent details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per the statistics collected a few min ago, there are ~10K nodes in the network.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are the locations when it can be estimated. So for a large portion of nodes we don't know the location.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can get bit more details on the live map</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Go to this website &amp; explore a bit. This is the current block no, no of reachable nodes, &amp; their versions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ASNs - Autonomous System number which is an indication of the ISPs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14</a:t>
            </a:fld>
            <a:endParaRPr lang="en-AU"/>
          </a:p>
        </p:txBody>
      </p:sp>
    </p:spTree>
    <p:extLst>
      <p:ext uri="{BB962C8B-B14F-4D97-AF65-F5344CB8AC3E}">
        <p14:creationId xmlns:p14="http://schemas.microsoft.com/office/powerpoint/2010/main" val="25208504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discuss a few definitions which can be generalized to more other BCs too</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bitcoin account is associated with a cryptographic key pair</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Public key is used to create the address of an account</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Private key is used to sign TXs sent from the account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Account balance is the sum of UTXOs that an account has control over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UTXO is bind to owner’s public key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State of the BC is the account balances of all users. This is also referred to as the Global state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 captures results from the genesis block (very 1st block) &amp; set of TXs included since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 accounts might be pre-loaded with an initial account balance at the genesis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TXs are grouped into blocks, the entire system moves from one discrete state to another through creation of a new block</a:t>
            </a:r>
          </a:p>
        </p:txBody>
      </p:sp>
      <p:sp>
        <p:nvSpPr>
          <p:cNvPr id="4" name="Slide Number Placeholder 3"/>
          <p:cNvSpPr>
            <a:spLocks noGrp="1"/>
          </p:cNvSpPr>
          <p:nvPr>
            <p:ph type="sldNum" sz="quarter" idx="10"/>
          </p:nvPr>
        </p:nvSpPr>
        <p:spPr/>
        <p:txBody>
          <a:bodyPr/>
          <a:lstStyle/>
          <a:p>
            <a:fld id="{001C9F81-DB2C-42C9-B6F6-C5F374D31FE4}" type="slidenum">
              <a:rPr lang="en-AU" smtClean="0"/>
              <a:t>15</a:t>
            </a:fld>
            <a:endParaRPr lang="en-AU" dirty="0"/>
          </a:p>
        </p:txBody>
      </p:sp>
    </p:spTree>
    <p:extLst>
      <p:ext uri="{BB962C8B-B14F-4D97-AF65-F5344CB8AC3E}">
        <p14:creationId xmlns:p14="http://schemas.microsoft.com/office/powerpoint/2010/main" val="517928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2 other terms related to BCs are the Wallets &amp; Exchanges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wallet, aka digital, crypto, or software wallet is where keep track of your assets.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a physical wallet we keep our notes and coins. We also keep credit and debit cards that provide access to our money.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Similarity, in a software wallet we manage a collection of private keys of our accounts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 are hardware wallets that store private keys in chips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To avoid key loss, a representation of the keys is stored independent of the user’s current hardware wallets. These are called Cold storage backups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Usually a wallet is used to create &amp; sign TXs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Like currency exchanges, cryptocurrency exchanges are the places to trade cryptocurrencies with other currencies (both fiat &amp; crypto). They are an essential element of cryptocurrencies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could also hold currency on behalf of users. In such cases they are called custodian wallets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Users may ask the exchange to transfer purchased currencies to an address under their control</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an exchange fails, its users may lose control of “their” cryptocurrencies. This is particularly true when exchanges act as custodian wallets. </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There are also decentralized exchanges that does only match a cryptocurrency buy and sell order and don't hold any keys</a:t>
            </a:r>
            <a:endParaRPr lang="en-AU" dirty="0"/>
          </a:p>
        </p:txBody>
      </p:sp>
      <p:sp>
        <p:nvSpPr>
          <p:cNvPr id="4" name="Slide Number Placeholder 3"/>
          <p:cNvSpPr>
            <a:spLocks noGrp="1"/>
          </p:cNvSpPr>
          <p:nvPr>
            <p:ph type="sldNum" sz="quarter" idx="10"/>
          </p:nvPr>
        </p:nvSpPr>
        <p:spPr/>
        <p:txBody>
          <a:bodyPr/>
          <a:lstStyle/>
          <a:p>
            <a:fld id="{001C9F81-DB2C-42C9-B6F6-C5F374D31FE4}" type="slidenum">
              <a:rPr lang="en-AU" smtClean="0"/>
              <a:t>16</a:t>
            </a:fld>
            <a:endParaRPr lang="en-AU" dirty="0"/>
          </a:p>
        </p:txBody>
      </p:sp>
    </p:spTree>
    <p:extLst>
      <p:ext uri="{BB962C8B-B14F-4D97-AF65-F5344CB8AC3E}">
        <p14:creationId xmlns:p14="http://schemas.microsoft.com/office/powerpoint/2010/main" val="4126279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TXs have an interesting structure and used to transfer Bitcoins from source addresses to destination addresses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TX contains one or more inputs &amp; one or more outputs. For e.g., this TX has 1 input and 2 outputs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of those outputs can be spend later in another TX</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Difference between input &amp; output values is taken as the TX fee by the miner. For e.g., here 100,000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Satoshis</a:t>
            </a:r>
            <a:r>
              <a:rPr lang="en-AU" sz="1200" dirty="0">
                <a:effectLst/>
                <a:latin typeface="Calibri" panose="020F0502020204030204" pitchFamily="34" charset="0"/>
                <a:ea typeface="Calibri" panose="020F0502020204030204" pitchFamily="34" charset="0"/>
                <a:cs typeface="Times New Roman" panose="02020603050405020304" pitchFamily="18" charset="0"/>
              </a:rPr>
              <a:t> 100K comes in. A Satoshi is like a cent. Total value of outputs is 90K. Remaining 10K is the TX fee for this TX</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TX fees are incentive for miners to contribute computing power &amp; storage</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A TX contains proof of ownership for each input, in the form of a digital signature of the owner</a:t>
            </a:r>
            <a:endParaRPr lang="en-AU" dirty="0"/>
          </a:p>
        </p:txBody>
      </p:sp>
      <p:sp>
        <p:nvSpPr>
          <p:cNvPr id="4" name="Slide Number Placeholder 3"/>
          <p:cNvSpPr>
            <a:spLocks noGrp="1"/>
          </p:cNvSpPr>
          <p:nvPr>
            <p:ph type="sldNum" sz="quarter" idx="10"/>
          </p:nvPr>
        </p:nvSpPr>
        <p:spPr/>
        <p:txBody>
          <a:bodyPr/>
          <a:lstStyle/>
          <a:p>
            <a:fld id="{001C9F81-DB2C-42C9-B6F6-C5F374D31FE4}" type="slidenum">
              <a:rPr lang="en-AU" smtClean="0"/>
              <a:t>17</a:t>
            </a:fld>
            <a:endParaRPr lang="en-AU" dirty="0"/>
          </a:p>
        </p:txBody>
      </p:sp>
    </p:spTree>
    <p:extLst>
      <p:ext uri="{BB962C8B-B14F-4D97-AF65-F5344CB8AC3E}">
        <p14:creationId xmlns:p14="http://schemas.microsoft.com/office/powerpoint/2010/main" val="9933088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TXs are linked where output of one TX becomes the input to another TX</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compared to a typical account and balance maintained by a bank, Bitcoin addresses don’t contain “coins”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Instead these unspent outputs are called UTXO</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UTXO can be spent only once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 if you want to find how much bitcoins you own, you need to sum all UTXOs associated with your address</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Also, Bit“coin” is misleading, as fractional ownership, e.g., 1.64 BTC, is the norm. For e.g.,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satoshi</a:t>
            </a:r>
            <a:r>
              <a:rPr lang="en-AU" sz="1200" dirty="0">
                <a:effectLst/>
                <a:latin typeface="Calibri" panose="020F0502020204030204" pitchFamily="34" charset="0"/>
                <a:ea typeface="Calibri" panose="020F0502020204030204" pitchFamily="34" charset="0"/>
                <a:cs typeface="Times New Roman" panose="02020603050405020304" pitchFamily="18" charset="0"/>
              </a:rPr>
              <a:t> is the smallest unit of BTC and it's a one 100 millionth of a single Bitcoin (0.00000001 BTC)</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18</a:t>
            </a:fld>
            <a:endParaRPr lang="en-AU"/>
          </a:p>
        </p:txBody>
      </p:sp>
    </p:spTree>
    <p:extLst>
      <p:ext uri="{BB962C8B-B14F-4D97-AF65-F5344CB8AC3E}">
        <p14:creationId xmlns:p14="http://schemas.microsoft.com/office/powerpoint/2010/main" val="2789918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As discussed earlier a block is a container of TXs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block is identified by block hash</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In this figure this is the block hash. It links to previous block using its hash</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While block includes a timestamp, it's not very accurate. Due to clock drift, minors can set any timestamp within a certain window. Usually this window can be as high as 2 hours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block also includes a nonce, which used to as a proof of ability to produce the block</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Then the ordered list of TXs are captured using a Merkel tree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Max block size in Bitcoin is 1 MB</a:t>
            </a:r>
          </a:p>
        </p:txBody>
      </p:sp>
      <p:sp>
        <p:nvSpPr>
          <p:cNvPr id="4" name="Slide Number Placeholder 3"/>
          <p:cNvSpPr>
            <a:spLocks noGrp="1"/>
          </p:cNvSpPr>
          <p:nvPr>
            <p:ph type="sldNum" sz="quarter" idx="10"/>
          </p:nvPr>
        </p:nvSpPr>
        <p:spPr/>
        <p:txBody>
          <a:bodyPr/>
          <a:lstStyle/>
          <a:p>
            <a:fld id="{001C9F81-DB2C-42C9-B6F6-C5F374D31FE4}" type="slidenum">
              <a:rPr lang="en-AU" smtClean="0"/>
              <a:t>19</a:t>
            </a:fld>
            <a:endParaRPr lang="en-AU" dirty="0"/>
          </a:p>
        </p:txBody>
      </p:sp>
    </p:spTree>
    <p:extLst>
      <p:ext uri="{BB962C8B-B14F-4D97-AF65-F5344CB8AC3E}">
        <p14:creationId xmlns:p14="http://schemas.microsoft.com/office/powerpoint/2010/main" val="99093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a:t>
            </a:fld>
            <a:endParaRPr lang="en-AU"/>
          </a:p>
        </p:txBody>
      </p:sp>
    </p:spTree>
    <p:extLst>
      <p:ext uri="{BB962C8B-B14F-4D97-AF65-F5344CB8AC3E}">
        <p14:creationId xmlns:p14="http://schemas.microsoft.com/office/powerpoint/2010/main" val="13863511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discuss a bit about the mining process in Bitcoin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set of pending TXs are include in a block, miners need to solve a puzzle to build a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miner who solves this puzzle 1st is considered to has the right to build the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miners solve a puzzle called hashcash to build a valid block.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Solving this puzzle is called Proof of Work (PoW) as it is difficult (costly, time-consuming) to solve but easy for others to verify. This is more like you solve a problem spending hour, while your teacher can verify your answer in seconds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PoW algorithms like hashcash are embracingly parallel problems with no shortcuts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Here's a diagram that outlines the basic idea</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 one side you have the data that reflect the content of the header like Merkel root, previous hash, and timestamp. On the other hand, you have the nonce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concatenate the 2 and calculate the hash and see whether the resulting hash value satisfy a certain properly. For e.g., here we check whether the hash has 4 zeros as prefix. Such a hash is called a valid hash and the associate block is called a valid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not, you must retry again while changing the nonce. You can't change the m-bit data, as it reflects the content of the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Here's the process as a flow diagram. First get a n-bit nonce, concatenate with m-bit data, hash, and check for the condition. If not satisfied repeat the process again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There's no easy way to guess what nonce would work. So you must try nonce values until you get lucky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it's difficult to find what nonce work, easy to validate whether a give nonce satisfy the condition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acceptance threshold can be more specific like a very large number. Acceptance threshold is adjusted over time to ensure average inter-block time remains 10-min with increasing computing power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New Bitcoins are rewarded to the miner who create a valid block. In Bitcoin nonce is 32-bits and resulting hash value is 256-bits. Hence, a quite a massive number of hashes need to be tried make it power hungry.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the reward halved every 210,000 blocks and on May 11, 2020 it became 6.25 BTC (initially, 50 BTC) </a:t>
            </a:r>
          </a:p>
        </p:txBody>
      </p:sp>
      <p:sp>
        <p:nvSpPr>
          <p:cNvPr id="4" name="Slide Number Placeholder 3"/>
          <p:cNvSpPr>
            <a:spLocks noGrp="1"/>
          </p:cNvSpPr>
          <p:nvPr>
            <p:ph type="sldNum" sz="quarter" idx="10"/>
          </p:nvPr>
        </p:nvSpPr>
        <p:spPr/>
        <p:txBody>
          <a:bodyPr/>
          <a:lstStyle/>
          <a:p>
            <a:fld id="{001C9F81-DB2C-42C9-B6F6-C5F374D31FE4}" type="slidenum">
              <a:rPr lang="en-AU" smtClean="0"/>
              <a:t>20</a:t>
            </a:fld>
            <a:endParaRPr lang="en-AU" dirty="0"/>
          </a:p>
        </p:txBody>
      </p:sp>
    </p:spTree>
    <p:extLst>
      <p:ext uri="{BB962C8B-B14F-4D97-AF65-F5344CB8AC3E}">
        <p14:creationId xmlns:p14="http://schemas.microsoft.com/office/powerpoint/2010/main" val="38212534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diagram shows the overall mining process.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new valid block is built and propagated to other nodes in the network, miners start building the next block while using the new block's hash as the previous hash</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First, they remove TXs of the newly announced block from pool of pending TXs.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Aggregate subset of the remaining valid TXs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add Coinbase TX as the 1st TX to the TX list for the next block. Coinbase TX is used to claim the block generation reword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Next, build the header by including the hash of the previous block and Merkle tree to summarize all the included TXs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Find solution to the PoW algorithm. If successful result (in this case nonce) is inserted to the block header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Finally, successful miner immediately propagates new block to other nodes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21</a:t>
            </a:fld>
            <a:endParaRPr lang="en-AU"/>
          </a:p>
        </p:txBody>
      </p:sp>
    </p:spTree>
    <p:extLst>
      <p:ext uri="{BB962C8B-B14F-4D97-AF65-F5344CB8AC3E}">
        <p14:creationId xmlns:p14="http://schemas.microsoft.com/office/powerpoint/2010/main" val="36977848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Finding a valid block doesn't mean the block is finalized. Even the block reword is not guaranteed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Multiple miners might find &amp; announce next blocks at the same time. Hence, we need a tie breaker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Nakamoto proposed the tie breaker based on the longest history of blocks and claimed it the main chain. Longest chain is also the one that received the most computation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block n has 2 successors. Then the subsequent blocks built while using these successors as the previous block.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Eventually, one of the forked chains will be longer than others. In this case, the bottom chain will be accepted as the longer chain.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Top block n+1 is dropped and all its TXs go back to the TX pool to be included in a block in the future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approach of deciding what blocks are considered as finalized is called Nakamoto Consensus</a:t>
            </a:r>
          </a:p>
        </p:txBody>
      </p:sp>
      <p:sp>
        <p:nvSpPr>
          <p:cNvPr id="4" name="Slide Number Placeholder 3"/>
          <p:cNvSpPr>
            <a:spLocks noGrp="1"/>
          </p:cNvSpPr>
          <p:nvPr>
            <p:ph type="sldNum" sz="quarter" idx="10"/>
          </p:nvPr>
        </p:nvSpPr>
        <p:spPr/>
        <p:txBody>
          <a:bodyPr/>
          <a:lstStyle/>
          <a:p>
            <a:fld id="{001C9F81-DB2C-42C9-B6F6-C5F374D31FE4}" type="slidenum">
              <a:rPr lang="en-AU" smtClean="0"/>
              <a:t>22</a:t>
            </a:fld>
            <a:endParaRPr lang="en-AU" dirty="0"/>
          </a:p>
        </p:txBody>
      </p:sp>
    </p:spTree>
    <p:extLst>
      <p:ext uri="{BB962C8B-B14F-4D97-AF65-F5344CB8AC3E}">
        <p14:creationId xmlns:p14="http://schemas.microsoft.com/office/powerpoint/2010/main" val="28267300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talk a bit about Nakamoto Consensus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To determine with high probability that a block and its TX are permanently included, we need to wait for several new blocks to be added after the 1st inclusion of the TX in a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way, we can give enough time for any forks to get resolved. Again here we are not talking about physical time, but the need to wait for an enough new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Bitcoin, we assume that it is enough to wait for 6 blocks once a TX is included in a block. 6-blocks are approximately 1 hour. This number is determined based on a probabilistic analysis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of these subsequent blocks is called a confirmation block. Once sufficiently many confirmations occurred after the TX is included in a block, then the TX is considered committed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compared to traditional database-like TX commit semantics: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Commit only has a probabilistic guarantee</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Doesn’t fully comply with ACID properties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longer chain could appear – although it may be very, very unlikely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TXs need to be fast, persistent, &amp; low cost to be useful</a:t>
            </a:r>
          </a:p>
        </p:txBody>
      </p:sp>
      <p:sp>
        <p:nvSpPr>
          <p:cNvPr id="4" name="Slide Number Placeholder 3"/>
          <p:cNvSpPr>
            <a:spLocks noGrp="1"/>
          </p:cNvSpPr>
          <p:nvPr>
            <p:ph type="sldNum" sz="quarter" idx="10"/>
          </p:nvPr>
        </p:nvSpPr>
        <p:spPr/>
        <p:txBody>
          <a:bodyPr/>
          <a:lstStyle/>
          <a:p>
            <a:fld id="{001C9F81-DB2C-42C9-B6F6-C5F374D31FE4}" type="slidenum">
              <a:rPr lang="en-AU" smtClean="0"/>
              <a:t>23</a:t>
            </a:fld>
            <a:endParaRPr lang="en-AU" dirty="0"/>
          </a:p>
        </p:txBody>
      </p:sp>
    </p:spTree>
    <p:extLst>
      <p:ext uri="{BB962C8B-B14F-4D97-AF65-F5344CB8AC3E}">
        <p14:creationId xmlns:p14="http://schemas.microsoft.com/office/powerpoint/2010/main" val="41972677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AU" sz="1200" kern="1200" dirty="0">
                <a:solidFill>
                  <a:schemeClr val="tx1"/>
                </a:solidFill>
                <a:effectLst/>
                <a:latin typeface="+mn-lt"/>
                <a:ea typeface="+mn-ea"/>
                <a:cs typeface="+mn-cs"/>
              </a:rPr>
              <a:t>Next, we discuss about Ethereum. </a:t>
            </a:r>
          </a:p>
          <a:p>
            <a:pPr lvl="0"/>
            <a:r>
              <a:rPr lang="en-AU" sz="1200" kern="1200" dirty="0">
                <a:solidFill>
                  <a:schemeClr val="tx1"/>
                </a:solidFill>
                <a:effectLst/>
                <a:latin typeface="+mn-lt"/>
                <a:ea typeface="+mn-ea"/>
                <a:cs typeface="+mn-cs"/>
              </a:rPr>
              <a:t>Ethereum design has many similarities to Bitcoin. Hence, we will focus most of the differences between the 2 designs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25</a:t>
            </a:fld>
            <a:endParaRPr lang="en-AU"/>
          </a:p>
        </p:txBody>
      </p:sp>
    </p:spTree>
    <p:extLst>
      <p:ext uri="{BB962C8B-B14F-4D97-AF65-F5344CB8AC3E}">
        <p14:creationId xmlns:p14="http://schemas.microsoft.com/office/powerpoint/2010/main" val="10007354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Ethereum supports fully flood SCs, it's considered a 2nd generation PoW BC with Nakamoto consensus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Even Bitcoin supports a limited set of SC features. However, it's Ethereum that demonstrated the true power of SCs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With the introduction of SCs, Ethereum ledger can store/transact any kind of data</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Ethereum also use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PoW</a:t>
            </a:r>
            <a:r>
              <a:rPr lang="en-AU" sz="1200" dirty="0">
                <a:effectLst/>
                <a:latin typeface="Calibri" panose="020F0502020204030204" pitchFamily="34" charset="0"/>
                <a:ea typeface="Calibri" panose="020F0502020204030204" pitchFamily="34" charset="0"/>
                <a:cs typeface="Times New Roman" panose="02020603050405020304" pitchFamily="18" charset="0"/>
              </a:rPr>
              <a:t> with an algorithm called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Ethash</a:t>
            </a:r>
            <a:r>
              <a:rPr lang="en-AU" sz="1200" dirty="0">
                <a:effectLst/>
                <a:latin typeface="Calibri" panose="020F0502020204030204" pitchFamily="34" charset="0"/>
                <a:ea typeface="Calibri" panose="020F0502020204030204" pitchFamily="34" charset="0"/>
                <a:cs typeface="Times New Roman" panose="02020603050405020304" pitchFamily="18" charset="0"/>
              </a:rPr>
              <a:t>. Key difference between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Ethash</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Hashcash</a:t>
            </a:r>
            <a:r>
              <a:rPr lang="en-AU" sz="1200" dirty="0">
                <a:effectLst/>
                <a:latin typeface="Calibri" panose="020F0502020204030204" pitchFamily="34" charset="0"/>
                <a:ea typeface="Calibri" panose="020F0502020204030204" pitchFamily="34" charset="0"/>
                <a:cs typeface="Times New Roman" panose="02020603050405020304" pitchFamily="18" charset="0"/>
              </a:rPr>
              <a:t> is that it's also memory intensive making is difficult to solve the puzzle with hardware optimizations such as ASICs (Application-specific integrated circuit)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TXs fees are defined as Gas, which is a unit that reflects the computational complexity, bandwidth use, &amp; storage needed to execute a certain Assembly-level instruction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Ethereum blocks are relatively small and inter-block time is 13-15 sec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Current max block size is around 10,000,000 gas. This limit computational complexity of TXs included in a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Hence, we can include only a maximum of 475 TXs in a block. Whereas in Bitcoin we can include ~1,500 TXs/block.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Therefore, Ethereum blocks are small and typically under 2KB (Bitcoin 1 MB)</a:t>
            </a:r>
          </a:p>
        </p:txBody>
      </p:sp>
      <p:sp>
        <p:nvSpPr>
          <p:cNvPr id="4" name="Slide Number Placeholder 3"/>
          <p:cNvSpPr>
            <a:spLocks noGrp="1"/>
          </p:cNvSpPr>
          <p:nvPr>
            <p:ph type="sldNum" sz="quarter" idx="10"/>
          </p:nvPr>
        </p:nvSpPr>
        <p:spPr/>
        <p:txBody>
          <a:bodyPr/>
          <a:lstStyle/>
          <a:p>
            <a:fld id="{001C9F81-DB2C-42C9-B6F6-C5F374D31FE4}" type="slidenum">
              <a:rPr lang="en-AU" smtClean="0"/>
              <a:t>26</a:t>
            </a:fld>
            <a:endParaRPr lang="en-AU" dirty="0"/>
          </a:p>
        </p:txBody>
      </p:sp>
    </p:spTree>
    <p:extLst>
      <p:ext uri="{BB962C8B-B14F-4D97-AF65-F5344CB8AC3E}">
        <p14:creationId xmlns:p14="http://schemas.microsoft.com/office/powerpoint/2010/main" val="22076864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Let’s now discuss a bit about TX fees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TXs fees are defined as Gas, which is a unit that reflects the computational complexity, bandwidth use, &amp; storage needed to execute a certain Assembly-level instruction</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is a fee to limit the resource usage on the Ethereum network. </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400" dirty="0">
                <a:effectLst/>
                <a:latin typeface="Calibri" panose="020F0502020204030204" pitchFamily="34" charset="0"/>
                <a:ea typeface="Calibri" panose="020F0502020204030204" pitchFamily="34" charset="0"/>
                <a:cs typeface="Times New Roman" panose="02020603050405020304" pitchFamily="18" charset="0"/>
              </a:rPr>
              <a:t>Offered TX fee consists of 2 parts, a gas limit and gas price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This’s also useful for the SC user, particularly to guard against errors such as infinite loops where bad code could quickly exhaust our Ether.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However, if we set a low limit, we run the risk of exceeding the gas limit before our code finish execution. Anyway, we don’t want to set a very high limit as Ethereum nodes don’t also like excessively gas-consuming TXs due to the risk of denial service attacks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cost is how much gas we consume.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There is a fixed gas cost for a basic cryptocurrency TX. This is aka, base cost and currently set to 21,000 units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If your TX include data or execute a SC method, then you must pay additional gas in proportion to the size of data or complexity of bytecode instructions that are executed by the SC</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Further, additional gas cost needs to be paid for the deployment of new contracts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We can estimate how much gas a SC-related TX may consume. However, in practice, we set a slightly higher gas limit to accommodate any unforeseen changes in the size of data or code behaviour</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price is the fee we are willing to pay for a single unit of gas.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While this at the user’s discretion, if you offer to pay a much lower value compared to the market price, your TX could get delayed or even get dropped. Alternatively, you could increase the change of including TX faster by offering to pay a higher gas price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price is dynamic and reflects the number of pending TXs. Some recommendations are available, e.g., from ETH Gas Station https://ethgasstation.info/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1 Billion </a:t>
            </a:r>
            <a:r>
              <a:rPr lang="en-AU" sz="1400" dirty="0" err="1">
                <a:effectLst/>
                <a:latin typeface="Calibri" panose="020F0502020204030204" pitchFamily="34" charset="0"/>
                <a:ea typeface="Calibri" panose="020F0502020204030204" pitchFamily="34" charset="0"/>
                <a:cs typeface="Times New Roman" panose="02020603050405020304" pitchFamily="18" charset="0"/>
              </a:rPr>
              <a:t>Gwei</a:t>
            </a:r>
            <a:r>
              <a:rPr lang="en-AU" sz="1400" dirty="0">
                <a:effectLst/>
                <a:latin typeface="Calibri" panose="020F0502020204030204" pitchFamily="34" charset="0"/>
                <a:ea typeface="Calibri" panose="020F0502020204030204" pitchFamily="34" charset="0"/>
                <a:cs typeface="Times New Roman" panose="02020603050405020304" pitchFamily="18" charset="0"/>
              </a:rPr>
              <a:t> is 1 ETH</a:t>
            </a:r>
          </a:p>
        </p:txBody>
      </p:sp>
      <p:sp>
        <p:nvSpPr>
          <p:cNvPr id="4" name="Slide Number Placeholder 3"/>
          <p:cNvSpPr>
            <a:spLocks noGrp="1"/>
          </p:cNvSpPr>
          <p:nvPr>
            <p:ph type="sldNum" sz="quarter" idx="10"/>
          </p:nvPr>
        </p:nvSpPr>
        <p:spPr/>
        <p:txBody>
          <a:bodyPr/>
          <a:lstStyle/>
          <a:p>
            <a:fld id="{001C9F81-DB2C-42C9-B6F6-C5F374D31FE4}" type="slidenum">
              <a:rPr lang="en-AU" smtClean="0"/>
              <a:t>27</a:t>
            </a:fld>
            <a:endParaRPr lang="en-AU" dirty="0"/>
          </a:p>
        </p:txBody>
      </p:sp>
    </p:spTree>
    <p:extLst>
      <p:ext uri="{BB962C8B-B14F-4D97-AF65-F5344CB8AC3E}">
        <p14:creationId xmlns:p14="http://schemas.microsoft.com/office/powerpoint/2010/main" val="32138145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Small blocks also help Ethereum to achieve short inter-block time, as they can be propagated to other BC nodes much faster</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Still Ethereum's inter-block time is much smaller compared to Bitcoin. Therefore, it is quite likely that multiple competing valid blocks are created at the same time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To overcome this problem Ethereum uses a protocol called GHOST (Greedy Heaviest Observed Subtree)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In this figure, block n+1 build by miners B and C are competing blocks. These are called uncle blocks.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As per GHOST protocol, rather than the longest chain, the ’heaviest’ chain wins.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weight is determined based on the number of uncle blocks attached to a block. In this case, miner C's block has an uncle while none for miner B's block.</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Uncle - </a:t>
            </a:r>
            <a:r>
              <a:rPr lang="en-AU" sz="1200" b="0" i="0" kern="1200" dirty="0">
                <a:solidFill>
                  <a:schemeClr val="tx1"/>
                </a:solidFill>
                <a:effectLst/>
                <a:latin typeface="+mn-lt"/>
                <a:ea typeface="+mn-ea"/>
                <a:cs typeface="+mn-cs"/>
              </a:rPr>
              <a:t>a child of a parent of a parent of a block that is not the parent</a:t>
            </a:r>
            <a:endParaRPr lang="en-AU"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Hence, block build by B is eventually discarded when the other chain is getting longer.</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Miners reference uncle blocks to add weight to their chain. This recognition is backed by a strong financial incentive mechanism, for e.g., miners of uncle blocks receive 87.5% of a standard block reward. For every included uncle, the miner gains an additional 3.125%</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Uncles are the red blocks on </a:t>
            </a:r>
            <a:r>
              <a:rPr lang="en-AU" sz="1400" dirty="0" err="1">
                <a:effectLst/>
                <a:latin typeface="Calibri" panose="020F0502020204030204" pitchFamily="34" charset="0"/>
                <a:ea typeface="Calibri" panose="020F0502020204030204" pitchFamily="34" charset="0"/>
                <a:cs typeface="Times New Roman" panose="02020603050405020304" pitchFamily="18" charset="0"/>
              </a:rPr>
              <a:t>ethviewer</a:t>
            </a:r>
            <a:r>
              <a:rPr lang="en-AU" sz="1400" dirty="0">
                <a:effectLst/>
                <a:latin typeface="Calibri" panose="020F0502020204030204" pitchFamily="34" charset="0"/>
                <a:ea typeface="Calibri" panose="020F0502020204030204" pitchFamily="34" charset="0"/>
                <a:cs typeface="Times New Roman" panose="02020603050405020304" pitchFamily="18" charset="0"/>
              </a:rPr>
              <a:t>.</a:t>
            </a:r>
          </a:p>
        </p:txBody>
      </p:sp>
      <p:sp>
        <p:nvSpPr>
          <p:cNvPr id="4" name="Slide Number Placeholder 3"/>
          <p:cNvSpPr>
            <a:spLocks noGrp="1"/>
          </p:cNvSpPr>
          <p:nvPr>
            <p:ph type="sldNum" sz="quarter" idx="10"/>
          </p:nvPr>
        </p:nvSpPr>
        <p:spPr/>
        <p:txBody>
          <a:bodyPr/>
          <a:lstStyle/>
          <a:p>
            <a:fld id="{001C9F81-DB2C-42C9-B6F6-C5F374D31FE4}" type="slidenum">
              <a:rPr lang="en-AU" smtClean="0"/>
              <a:t>28</a:t>
            </a:fld>
            <a:endParaRPr lang="en-AU" dirty="0"/>
          </a:p>
        </p:txBody>
      </p:sp>
    </p:spTree>
    <p:extLst>
      <p:ext uri="{BB962C8B-B14F-4D97-AF65-F5344CB8AC3E}">
        <p14:creationId xmlns:p14="http://schemas.microsoft.com/office/powerpoint/2010/main" val="12861141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bitcoin uses UTXO, Ethereum uses a typical account-balance model where the ledger maintains the balance of an account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An account is bind to the owner’s public key and a TX is uniquely identified by its hash</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TXs from the same account are ordered by a sequence number called nonce. This nonce doesn’t have anything to do with the nonce in a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we saw with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Etherscan</a:t>
            </a:r>
            <a:r>
              <a:rPr lang="en-AU" sz="1200" dirty="0">
                <a:effectLst/>
                <a:latin typeface="Calibri" panose="020F0502020204030204" pitchFamily="34" charset="0"/>
                <a:ea typeface="Calibri" panose="020F0502020204030204" pitchFamily="34" charset="0"/>
                <a:cs typeface="Times New Roman" panose="02020603050405020304" pitchFamily="18" charset="0"/>
              </a:rPr>
              <a:t> a TX has a hash, from &amp; to address, nonce, value or data, &amp; a TX fee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Ethereum, TX fee has 2 parts, a gas limit and a gas price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Gas limit - is the maximum amount of gas the TX issue is willing to spend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Gas price - is the amount of Ether the TX owner is willing to pay for a unit of gas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included in a block, block no, actual gas used, actual fee, etc., are available</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29</a:t>
            </a:fld>
            <a:endParaRPr lang="en-AU"/>
          </a:p>
        </p:txBody>
      </p:sp>
    </p:spTree>
    <p:extLst>
      <p:ext uri="{BB962C8B-B14F-4D97-AF65-F5344CB8AC3E}">
        <p14:creationId xmlns:p14="http://schemas.microsoft.com/office/powerpoint/2010/main" val="18284741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This is a state diagram of the lifecycle of a TX</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As soon as a TX is submitted to the BC, it is validated by the receiving node.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If valid, TX enters the pool of pending TXs. If not, TX is dropped</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When a valid TX is included in a block, it moves to Tx in block(s) state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If the desired number of new blocks are built after this, the TX is committed. While Bitcoin assumes a TX is finalised after 6 new blocks, in Ethereum we wait for about 12 blocks (approximately 3 min)</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However, if the BC forks and the block with the TX isn’t included in the longest (or heaviest) chain, block is discarded and all the TXs in the block are send back to the TX pool</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While waiting in the pool, a TX may get dropped too. This could happen when the pending list of TXs are too long or TX waited in the pool for a long time without being included in a block. These parameters are BC platform-specific and under the discretion of the miner.</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Typically, miners prefer to include TXs willing to pay a high TX fee. Hence, when the TX pool is tool full, minors 1st drop TXs with a low TX fee. Also, miners may even define a minimum TX fee to be included in the TX pool</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dropped TXs may be resubmitted with the same or higher TX fee.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While a TX is pending in the pool, another TX can be submitted with a higher a TX fee and same nonce to replace the existing TX. In that case, the original TX becomes outdates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In practice, few other complex scenarios could determine the lifecycle of a TX. However, this figure is abstract enough for the content of this class</a:t>
            </a:r>
          </a:p>
        </p:txBody>
      </p:sp>
      <p:sp>
        <p:nvSpPr>
          <p:cNvPr id="4" name="Slide Number Placeholder 3"/>
          <p:cNvSpPr>
            <a:spLocks noGrp="1"/>
          </p:cNvSpPr>
          <p:nvPr>
            <p:ph type="sldNum" sz="quarter" idx="10"/>
          </p:nvPr>
        </p:nvSpPr>
        <p:spPr/>
        <p:txBody>
          <a:bodyPr/>
          <a:lstStyle/>
          <a:p>
            <a:fld id="{001C9F81-DB2C-42C9-B6F6-C5F374D31FE4}" type="slidenum">
              <a:rPr lang="en-AU" smtClean="0"/>
              <a:t>30</a:t>
            </a:fld>
            <a:endParaRPr lang="en-AU" dirty="0"/>
          </a:p>
        </p:txBody>
      </p:sp>
    </p:spTree>
    <p:extLst>
      <p:ext uri="{BB962C8B-B14F-4D97-AF65-F5344CB8AC3E}">
        <p14:creationId xmlns:p14="http://schemas.microsoft.com/office/powerpoint/2010/main" val="2278600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the previous class, we talked about BCs goal, which is to replace the central trusted authority with a network of computers such that we establish a decentralised, trustless environment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From an implementation point of view, BC is a replicated or distributed ledger which looks like a linked list with hash pointers distributed over a network of nodes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the latter part of the last lecture, we also discussed about challenges associated in building a </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decentralized &amp; consistent ledger</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with the ability to prevent double-spending</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high availability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overcoming challenges such as: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unreliable networks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timing &amp; ordering issues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faulty &amp; misbehaving nodes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Next, we discuss other part of the solution which is Public-Key Cryptography &amp; Hashing</a:t>
            </a:r>
          </a:p>
        </p:txBody>
      </p:sp>
      <p:sp>
        <p:nvSpPr>
          <p:cNvPr id="4" name="Slide Number Placeholder 3"/>
          <p:cNvSpPr>
            <a:spLocks noGrp="1"/>
          </p:cNvSpPr>
          <p:nvPr>
            <p:ph type="sldNum" sz="quarter" idx="10"/>
          </p:nvPr>
        </p:nvSpPr>
        <p:spPr/>
        <p:txBody>
          <a:bodyPr/>
          <a:lstStyle/>
          <a:p>
            <a:fld id="{9A496215-5E4C-414D-A8DB-C38AA7CF7C2A}" type="slidenum">
              <a:rPr lang="en-AU" smtClean="0"/>
              <a:pPr/>
              <a:t>3</a:t>
            </a:fld>
            <a:endParaRPr lang="en-AU" dirty="0"/>
          </a:p>
        </p:txBody>
      </p:sp>
    </p:spTree>
    <p:extLst>
      <p:ext uri="{BB962C8B-B14F-4D97-AF65-F5344CB8AC3E}">
        <p14:creationId xmlns:p14="http://schemas.microsoft.com/office/powerpoint/2010/main" val="19658138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talk about block format in Ethereum</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diagram shows the key data required to build a block in Ethereum. It’s a lot more complicated than Bitcoin</a:t>
            </a:r>
          </a:p>
          <a:p>
            <a:pPr marL="342900" lvl="0" indent="-342900">
              <a:lnSpc>
                <a:spcPct val="107000"/>
              </a:lnSpc>
              <a:spcAft>
                <a:spcPts val="800"/>
              </a:spcAft>
              <a:buFont typeface="Arial" panose="020B0604020202020204" pitchFamily="34" charset="0"/>
              <a:buChar char="•"/>
              <a:tabLst>
                <a:tab pos="457200" algn="l"/>
              </a:tabLst>
            </a:pPr>
            <a:r>
              <a:rPr lang="en-AU" sz="1200" kern="1200" dirty="0">
                <a:solidFill>
                  <a:schemeClr val="tx1"/>
                </a:solidFill>
                <a:effectLst/>
                <a:latin typeface="+mn-lt"/>
                <a:ea typeface="+mn-ea"/>
                <a:cs typeface="+mn-cs"/>
              </a:rPr>
              <a:t>Merkel tree implementation in Ethereum is called </a:t>
            </a:r>
            <a:r>
              <a:rPr lang="en-AU" sz="1200" kern="1200" dirty="0" err="1">
                <a:solidFill>
                  <a:schemeClr val="tx1"/>
                </a:solidFill>
                <a:effectLst/>
                <a:latin typeface="+mn-lt"/>
                <a:ea typeface="+mn-ea"/>
                <a:cs typeface="+mn-cs"/>
              </a:rPr>
              <a:t>Trie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All the balances of accounts are also tracked using a Merkel tree. The list of all accounts &amp; their balances is called the global state or world state</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addition to the list of TXs and the corresponding Merkel tree, an Ethereum block keeps track of the results of TXs. These are called the TXs receipts and they reflect changes in ledger state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Even SC code and their data are treated as assets or balance of an account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of these data is captured in a block as the root of the respective Merkel tree</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31</a:t>
            </a:fld>
            <a:endParaRPr lang="en-AU"/>
          </a:p>
        </p:txBody>
      </p:sp>
    </p:spTree>
    <p:extLst>
      <p:ext uri="{BB962C8B-B14F-4D97-AF65-F5344CB8AC3E}">
        <p14:creationId xmlns:p14="http://schemas.microsoft.com/office/powerpoint/2010/main" val="42016163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talk about SCs in bit more details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Among the 4 functions of BCs, SCs use the BC as a computational platform</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SCs are user-defined code, deployed on &amp; executed by the whole BC network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SC can hold &amp; transfer digital assets, managed by the contract itself</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Code is deterministic &amp; immutable once deployed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Execution is triggered via a TX. In Ethereum a TX used to trigger a function on a SC is called a message call</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SC can also invoke other SCs </a:t>
            </a:r>
          </a:p>
        </p:txBody>
      </p:sp>
      <p:sp>
        <p:nvSpPr>
          <p:cNvPr id="4" name="Slide Number Placeholder 3"/>
          <p:cNvSpPr>
            <a:spLocks noGrp="1"/>
          </p:cNvSpPr>
          <p:nvPr>
            <p:ph type="sldNum" sz="quarter" idx="10"/>
          </p:nvPr>
        </p:nvSpPr>
        <p:spPr/>
        <p:txBody>
          <a:bodyPr/>
          <a:lstStyle/>
          <a:p>
            <a:fld id="{001C9F81-DB2C-42C9-B6F6-C5F374D31FE4}" type="slidenum">
              <a:rPr lang="en-AU" smtClean="0"/>
              <a:t>32</a:t>
            </a:fld>
            <a:endParaRPr lang="en-AU" dirty="0"/>
          </a:p>
        </p:txBody>
      </p:sp>
    </p:spTree>
    <p:extLst>
      <p:ext uri="{BB962C8B-B14F-4D97-AF65-F5344CB8AC3E}">
        <p14:creationId xmlns:p14="http://schemas.microsoft.com/office/powerpoint/2010/main" val="5433006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SCs reflect the object-oriented paradigm like in Java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SC code is like a class and deployed contract is an object. So when we say SC, we typically refer to the deployed contract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the code is deterministic where the same inputs result in the same state outputs, it may not be deterministic from the viewpoint of the caller. For e.g., other TXs may get executed before a given caller’s TX changing the input state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Many software design patterns still apply, e.g., Factory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We can consider SC execution be trustworthy due to the factors such as immutability &amp; transparency:</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contract is deployed as data in a TX; hence, same immutability property applies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All inputs are only through TXs &amp; the current state</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Code is deterministic</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Results of TXs (including function calls) are captured in the State &amp; Receipt Merkel trees, which are part of the consensus</a:t>
            </a:r>
          </a:p>
          <a:p>
            <a:endParaRPr lang="en-AU" dirty="0"/>
          </a:p>
        </p:txBody>
      </p:sp>
      <p:sp>
        <p:nvSpPr>
          <p:cNvPr id="4" name="Slide Number Placeholder 3"/>
          <p:cNvSpPr>
            <a:spLocks noGrp="1"/>
          </p:cNvSpPr>
          <p:nvPr>
            <p:ph type="sldNum" sz="quarter" idx="5"/>
          </p:nvPr>
        </p:nvSpPr>
        <p:spPr/>
        <p:txBody>
          <a:bodyPr/>
          <a:lstStyle/>
          <a:p>
            <a:fld id="{001C9F81-DB2C-42C9-B6F6-C5F374D31FE4}" type="slidenum">
              <a:rPr lang="en-AU" smtClean="0"/>
              <a:t>33</a:t>
            </a:fld>
            <a:endParaRPr lang="en-AU" dirty="0"/>
          </a:p>
        </p:txBody>
      </p:sp>
    </p:spTree>
    <p:extLst>
      <p:ext uri="{BB962C8B-B14F-4D97-AF65-F5344CB8AC3E}">
        <p14:creationId xmlns:p14="http://schemas.microsoft.com/office/powerpoint/2010/main" val="21544442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As shown in the figure, there are 3 types of SC-related TXs.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First, a SC needs to be created or deployed on to the BC using a contract creation TX.</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data filed of the TX contains the code of the SC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Once a SC is included in a block, it can be identified by an address, that’s referred to as SC address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SC account contains an executable code, storage to store internal state, and crypto balance (e.g., amount of Ether)</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Users can transfer cryptocurrency such as Ether to a SC using a basic monetary TX.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SCs can also receive, hold, &amp; transfer crypto assets using SC code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SCs need to be externally invoked using invoking TXs. They can’t execute themselves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Such TXs need to send to the contract address while defining the function to call &amp; with what parameters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invoked function may call 1 or more functions in other SCs</a:t>
            </a:r>
          </a:p>
          <a:p>
            <a:r>
              <a:rPr lang="en-AU" sz="1400" dirty="0">
                <a:effectLst/>
                <a:latin typeface="Calibri" panose="020F0502020204030204" pitchFamily="34" charset="0"/>
                <a:ea typeface="Calibri" panose="020F0502020204030204" pitchFamily="34" charset="0"/>
                <a:cs typeface="Times New Roman" panose="02020603050405020304" pitchFamily="18" charset="0"/>
              </a:rPr>
              <a:t>All these TXs need to be signed by authorised users &amp; need to pay TX fees</a:t>
            </a:r>
            <a:endParaRPr lang="en-AU" sz="1300" dirty="0"/>
          </a:p>
        </p:txBody>
      </p:sp>
      <p:sp>
        <p:nvSpPr>
          <p:cNvPr id="4" name="Slide Number Placeholder 3"/>
          <p:cNvSpPr>
            <a:spLocks noGrp="1"/>
          </p:cNvSpPr>
          <p:nvPr>
            <p:ph type="sldNum" sz="quarter" idx="10"/>
          </p:nvPr>
        </p:nvSpPr>
        <p:spPr/>
        <p:txBody>
          <a:bodyPr/>
          <a:lstStyle/>
          <a:p>
            <a:fld id="{001C9F81-DB2C-42C9-B6F6-C5F374D31FE4}" type="slidenum">
              <a:rPr lang="en-AU" smtClean="0"/>
              <a:t>34</a:t>
            </a:fld>
            <a:endParaRPr lang="en-AU" dirty="0"/>
          </a:p>
        </p:txBody>
      </p:sp>
    </p:spTree>
    <p:extLst>
      <p:ext uri="{BB962C8B-B14F-4D97-AF65-F5344CB8AC3E}">
        <p14:creationId xmlns:p14="http://schemas.microsoft.com/office/powerpoint/2010/main" val="17332212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SCs in Ethereum are typically developed using a high-level language such as Solidity and Viper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Code then compiled to byte code before deployment &amp; execution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could certainly develop SCs in the supported low-level language too. But it’s a tedious process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bytecode is then executed on an execution environment called Ethereum Virtual Machine (EVM) on each node. You may consider this as similar running Java bytecode on the JVM</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Solidity is the most popular SC language for Ethereum. Today, several other BC platforms such as Hyperledger and Concord also support Solidity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Solidity is a high-level, Turing complete, object-oriented language. Syntactically it’s like JavaScript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Solidity is statically typed, supports inheritance, libraries, &amp; complex user-defined types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are some of the resources to learn Solidity.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Next, let’s have a quick overview about Solidity. In the 1</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st</a:t>
            </a:r>
            <a:r>
              <a:rPr lang="en-AU" sz="1200" dirty="0">
                <a:effectLst/>
                <a:latin typeface="Calibri" panose="020F0502020204030204" pitchFamily="34" charset="0"/>
                <a:ea typeface="Calibri" panose="020F0502020204030204" pitchFamily="34" charset="0"/>
                <a:cs typeface="Times New Roman" panose="02020603050405020304" pitchFamily="18" charset="0"/>
              </a:rPr>
              <a:t> project, we’ll be developing and deploying a SC using Solidity. There, I have given more details on Solidity and tutors will introduce you to further details too</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35</a:t>
            </a:fld>
            <a:endParaRPr lang="en-AU"/>
          </a:p>
        </p:txBody>
      </p:sp>
    </p:spTree>
    <p:extLst>
      <p:ext uri="{BB962C8B-B14F-4D97-AF65-F5344CB8AC3E}">
        <p14:creationId xmlns:p14="http://schemas.microsoft.com/office/powerpoint/2010/main" val="7704111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Following is a simple Solidity code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pragma is an instruction to the compiler (or what’s called a pre-process directive) tell that this code should only be compiled with compiler version 0.4 to 0.6</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Contract is like Class statement. So the name of our contract is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SimpleStorage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 we defined a variable of the type as unsigned integer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are getter and setter functions for the variable. They can be called by anyone on the BC network</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36</a:t>
            </a:fld>
            <a:endParaRPr lang="en-AU"/>
          </a:p>
        </p:txBody>
      </p:sp>
    </p:spTree>
    <p:extLst>
      <p:ext uri="{BB962C8B-B14F-4D97-AF65-F5344CB8AC3E}">
        <p14:creationId xmlns:p14="http://schemas.microsoft.com/office/powerpoint/2010/main" val="35208861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 are a few additional details about Solidity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can specify interfaces. For e.g., in class Base we specify the interface foo while it’s implemented in class Derived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can overload functions too</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Arrays work similar to in Java/JavaScript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constructor is executed once when a contract is created. This is useful, as you can set the owner of the contract within the constructor</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37</a:t>
            </a:fld>
            <a:endParaRPr lang="en-AU"/>
          </a:p>
        </p:txBody>
      </p:sp>
    </p:spTree>
    <p:extLst>
      <p:ext uri="{BB962C8B-B14F-4D97-AF65-F5344CB8AC3E}">
        <p14:creationId xmlns:p14="http://schemas.microsoft.com/office/powerpoint/2010/main" val="12992912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Here’s a more detailed example related to our Project 1</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Contract name is Ballot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 we define 2 structures called Voter and Proposal</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Voter we specify a weight for the voter. Typically we consider all votes are equal, this can allow us to give disproportionate votes, e.g., based on owns ownership of a business we may consider his/her vote is significant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voted keep track of whether the voter already vote, and the vote result is maintained in vote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there is a delegate who can vote on behalf of the voter, we track the Ethereum address of the voter here. Note the data type is address (which is a 160-bit string)</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chairperson is another address and is the owner or controller of the voting process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We keep track of the list of voters using this map were the key is the voter’s address &amp; value is the Voter structure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List of vote count is maintained in the Proposals array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 when we run the Constructor at the time of SC deployment, we set the chairperson to the sender of the TX. Sender is identified from msg.sender</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We also set chairperson as a voter and set the number of proposals to the value passed while calling the Constructor</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38</a:t>
            </a:fld>
            <a:endParaRPr lang="en-AU"/>
          </a:p>
        </p:txBody>
      </p:sp>
    </p:spTree>
    <p:extLst>
      <p:ext uri="{BB962C8B-B14F-4D97-AF65-F5344CB8AC3E}">
        <p14:creationId xmlns:p14="http://schemas.microsoft.com/office/powerpoint/2010/main" val="4276998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all data on an Ethereum SC is publicly visible, for proper functioning of our SCs it’s important that we specify the variable &amp; function visibility correctly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For e.g., Solidity provides 2 types of function calls. Internal calls are local calls from the same contract. External functions are triggered by a TX (or message) send either by a user or another SC</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Function visibility can be specified as external, public, internal, or private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External functions can be called only from outside (either TX from a user or other contract). Such functions can’t be called within the SC</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function f is external, calling it internally is impossible. However, while f() will fail, this.f() will 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Public functions can be called both by TXs &amp; internally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Internal functions can be called only from other code in the same contract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Whereas internal functions can be used with inheritance, Private functions are only visible to the contract that they are declared in. They can’t be used in derived contracts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State variables of a SC are internal by default. However, if you specify them as public getter functions will be automatically created by the compiler</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39</a:t>
            </a:fld>
            <a:endParaRPr lang="en-AU"/>
          </a:p>
        </p:txBody>
      </p:sp>
    </p:spTree>
    <p:extLst>
      <p:ext uri="{BB962C8B-B14F-4D97-AF65-F5344CB8AC3E}">
        <p14:creationId xmlns:p14="http://schemas.microsoft.com/office/powerpoint/2010/main" val="415678391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AU" sz="1200" kern="1200" dirty="0">
                <a:solidFill>
                  <a:schemeClr val="tx1"/>
                </a:solidFill>
                <a:effectLst/>
                <a:latin typeface="+mn-lt"/>
                <a:ea typeface="+mn-ea"/>
                <a:cs typeface="+mn-cs"/>
              </a:rPr>
              <a:t>Here are some examples of data &amp; function visibility</a:t>
            </a:r>
          </a:p>
          <a:p>
            <a:pPr lvl="0"/>
            <a:r>
              <a:rPr lang="en-AU" sz="1200" kern="1200" dirty="0">
                <a:solidFill>
                  <a:schemeClr val="tx1"/>
                </a:solidFill>
                <a:effectLst/>
                <a:latin typeface="+mn-lt"/>
                <a:ea typeface="+mn-ea"/>
                <a:cs typeface="+mn-cs"/>
              </a:rPr>
              <a:t>Contract 2 use the class Cont1 while Contract 3 extends Cont1</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40</a:t>
            </a:fld>
            <a:endParaRPr lang="en-AU"/>
          </a:p>
        </p:txBody>
      </p:sp>
    </p:spTree>
    <p:extLst>
      <p:ext uri="{BB962C8B-B14F-4D97-AF65-F5344CB8AC3E}">
        <p14:creationId xmlns:p14="http://schemas.microsoft.com/office/powerpoint/2010/main" val="5048184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dirty="0">
                <a:effectLst/>
                <a:latin typeface="Calibri" panose="020F0502020204030204" pitchFamily="34" charset="0"/>
                <a:ea typeface="Calibri" panose="020F0502020204030204" pitchFamily="34" charset="0"/>
                <a:cs typeface="Times New Roman" panose="02020603050405020304" pitchFamily="18" charset="0"/>
              </a:rPr>
              <a:t>In the next couple of slides, we’ll discuss hashing, Merkle trees, and public-key cryptography</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a:t>
            </a:fld>
            <a:endParaRPr lang="en-AU"/>
          </a:p>
        </p:txBody>
      </p:sp>
    </p:spTree>
    <p:extLst>
      <p:ext uri="{BB962C8B-B14F-4D97-AF65-F5344CB8AC3E}">
        <p14:creationId xmlns:p14="http://schemas.microsoft.com/office/powerpoint/2010/main" val="26103675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Decentralised applications or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DApps</a:t>
            </a:r>
            <a:r>
              <a:rPr lang="en-AU" sz="1200" dirty="0">
                <a:effectLst/>
                <a:latin typeface="Calibri" panose="020F0502020204030204" pitchFamily="34" charset="0"/>
                <a:ea typeface="Calibri" panose="020F0502020204030204" pitchFamily="34" charset="0"/>
                <a:cs typeface="Times New Roman" panose="02020603050405020304" pitchFamily="18" charset="0"/>
              </a:rPr>
              <a:t> are applications where their main functionality is implemented through SCs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Backend is executed in a decentralised environment like BC. As seen on the figure, even its storage may be decentralised. For e.g., IPFS which stands for Inter-Planetary File System, a P2P storage solution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frontend can be hosted as a web or mobile app. It interacts with its backend through an API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“State of the dapps” is a directory of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DApps</a:t>
            </a:r>
            <a:r>
              <a:rPr lang="en-AU" sz="1200" dirty="0">
                <a:effectLst/>
                <a:latin typeface="Calibri" panose="020F0502020204030204" pitchFamily="34" charset="0"/>
                <a:ea typeface="Calibri" panose="020F0502020204030204" pitchFamily="34" charset="0"/>
                <a:cs typeface="Times New Roman" panose="02020603050405020304" pitchFamily="18" charset="0"/>
              </a:rPr>
              <a:t> recorded on BC</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It’s important to understand that while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DApps</a:t>
            </a:r>
            <a:r>
              <a:rPr lang="en-AU" sz="1200" dirty="0">
                <a:effectLst/>
                <a:latin typeface="Calibri" panose="020F0502020204030204" pitchFamily="34" charset="0"/>
                <a:ea typeface="Calibri" panose="020F0502020204030204" pitchFamily="34" charset="0"/>
                <a:cs typeface="Times New Roman" panose="02020603050405020304" pitchFamily="18" charset="0"/>
              </a:rPr>
              <a:t> rely on SCs, not all SCs belongs to a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DApps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41</a:t>
            </a:fld>
            <a:endParaRPr lang="en-AU"/>
          </a:p>
        </p:txBody>
      </p:sp>
    </p:spTree>
    <p:extLst>
      <p:ext uri="{BB962C8B-B14F-4D97-AF65-F5344CB8AC3E}">
        <p14:creationId xmlns:p14="http://schemas.microsoft.com/office/powerpoint/2010/main" val="108639106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Tokens represent some sort of ownership. In good old days, money notes represented the Gold maintained by Central/Reserve banks</a:t>
            </a:r>
          </a:p>
          <a:p>
            <a:endParaRPr lang="en-AU" dirty="0"/>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42</a:t>
            </a:fld>
            <a:endParaRPr lang="en-AU"/>
          </a:p>
        </p:txBody>
      </p:sp>
    </p:spTree>
    <p:extLst>
      <p:ext uri="{BB962C8B-B14F-4D97-AF65-F5344CB8AC3E}">
        <p14:creationId xmlns:p14="http://schemas.microsoft.com/office/powerpoint/2010/main" val="28338784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SCs are essentially another price of code, you need to be careful as the code is visible to other exposing any potential vulnerabilities.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there are minor differences in executing a code in a typical desktop vs on EVM due to differences in implementation. Such differences need to be thoroughly understood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Further, there’s no rollback if something goes wrong due to immutability of a BC. Hence, we need to be very careful</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Following are some of the best practices: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Follow the KISS principle, where KISS stands for keep it simple, stupid</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make it readable/understandable, so other developers/technical users can start trusting into your code</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Follow best practices, especially around security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the interface or functions of a SC isn’t visible from the deployed code, and there’s no well-defined structure, Solidity compiler establishes a particular structure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structure needs to be known to the caller of a function to properly format the TX</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may also want to make the code available to potential users (e.g., open-source), or at least the interface and there are several interface standards such as ERC-20 and ERC-721</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Always look at online documentation as both Solidity and EVM is under rapid evolution</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43</a:t>
            </a:fld>
            <a:endParaRPr lang="en-AU"/>
          </a:p>
        </p:txBody>
      </p:sp>
    </p:spTree>
    <p:extLst>
      <p:ext uri="{BB962C8B-B14F-4D97-AF65-F5344CB8AC3E}">
        <p14:creationId xmlns:p14="http://schemas.microsoft.com/office/powerpoint/2010/main" val="7747637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last question is tricky. To answer this question, we can do a rough calculation based on numbers in Slide 26. In the context of BCs, throughput is the no of TXs included in a block per second.</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 Ethereum can include a maximum of 475 TXs in a block. Assuming a block is built every 15 sec, throughput is 475/15 = 31.67</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in average include 1500 TXs in a block. Assuming a block is built every 10 min, throughput is 1500/10*60 = 2.5</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the throughput of Bitcoin is considered to be 3-7 TX/sec while it’s 15-25 per Ethereum</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44</a:t>
            </a:fld>
            <a:endParaRPr lang="en-AU" dirty="0"/>
          </a:p>
        </p:txBody>
      </p:sp>
    </p:spTree>
    <p:extLst>
      <p:ext uri="{BB962C8B-B14F-4D97-AF65-F5344CB8AC3E}">
        <p14:creationId xmlns:p14="http://schemas.microsoft.com/office/powerpoint/2010/main" val="176715221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Next, we talk about Hyperledger, a BC designed specifically for private and consortium BCs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45</a:t>
            </a:fld>
            <a:endParaRPr lang="en-AU"/>
          </a:p>
        </p:txBody>
      </p:sp>
    </p:spTree>
    <p:extLst>
      <p:ext uri="{BB962C8B-B14F-4D97-AF65-F5344CB8AC3E}">
        <p14:creationId xmlns:p14="http://schemas.microsoft.com/office/powerpoint/2010/main" val="15174172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Hyperledger is an umbrella project of a set of open-source blockchains &amp; related tools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It’s hosted by the Linux Foundation with over 100 members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are some of the BCs frameworks under Hyperledger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Hyperledger Fabric is a business blockchain framework intended as a foundation for developing blockchain-based applications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All Hyperledger frameworks are modular, e.g., In Fabric, you can change the consensus algorithm</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Private &amp; permissioned blockchain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SCs in Hyperledger are called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Chaincode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No concept of TX fee</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Can achieve much higher TX throughput with low latency. Under a well-optimised design, it’s possible to achieve about 100 TXs/sec</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46</a:t>
            </a:fld>
            <a:endParaRPr lang="en-AU"/>
          </a:p>
        </p:txBody>
      </p:sp>
    </p:spTree>
    <p:extLst>
      <p:ext uri="{BB962C8B-B14F-4D97-AF65-F5344CB8AC3E}">
        <p14:creationId xmlns:p14="http://schemas.microsoft.com/office/powerpoint/2010/main" val="21555045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Hyperledger Fabric Network has a set of components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are the clients. They need pre-authorisation form a special service called the Membership Service Provider (MSP).</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All participants have known identities, and they need to enrol with the MSP</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MSP which is trusted by all the participants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Public keys are used as cryptographic certificates tied to organisations, network components, &amp; end-users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addition to enforcing participation at network-level, it can be further groups as a set of channels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Channels are like subnetworks within the main network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Channels are built for scenarios where privacy &amp; confidentiality are important --&gt; reduced transparency is acceptable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Hence, a channel allows a group of members to create a separate ledger, shared only with that group</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talk about clients,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endorsers in the next slide</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47</a:t>
            </a:fld>
            <a:endParaRPr lang="en-AU"/>
          </a:p>
        </p:txBody>
      </p:sp>
    </p:spTree>
    <p:extLst>
      <p:ext uri="{BB962C8B-B14F-4D97-AF65-F5344CB8AC3E}">
        <p14:creationId xmlns:p14="http://schemas.microsoft.com/office/powerpoint/2010/main" val="40987997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client is like a wallet and connects to peers in the Hyperledger network to communicate on behalf of an end user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 can be used to create &amp; send TXs, as well as observe updates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client may connect to multiple channels, but is unaware of other existing channels that it’s not part of</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the name implies,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orders TXs within Hyperledger network creating a global order of TXs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 validates &amp; orders TXs into a sequence, then broadcasts them to the network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Provides a communication channel between clients &amp; peers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Set of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orderers</a:t>
            </a:r>
            <a:r>
              <a:rPr lang="en-AU" sz="1200" dirty="0">
                <a:effectLst/>
                <a:latin typeface="Calibri" panose="020F0502020204030204" pitchFamily="34" charset="0"/>
                <a:ea typeface="Calibri" panose="020F0502020204030204" pitchFamily="34" charset="0"/>
                <a:cs typeface="Times New Roman" panose="02020603050405020304" pitchFamily="18" charset="0"/>
              </a:rPr>
              <a:t> could be used to support multiple channels &amp; achieve high availability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Peers are the nodes of the BC network.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peer receives ordered TXs from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commits TXs, &amp; maintains the ledger state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Can play a special role like endorser. In Hyperledger every TX invoking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chaincode</a:t>
            </a:r>
            <a:r>
              <a:rPr lang="en-AU" sz="1200" dirty="0">
                <a:effectLst/>
                <a:latin typeface="Calibri" panose="020F0502020204030204" pitchFamily="34" charset="0"/>
                <a:ea typeface="Calibri" panose="020F0502020204030204" pitchFamily="34" charset="0"/>
                <a:cs typeface="Times New Roman" panose="02020603050405020304" pitchFamily="18" charset="0"/>
              </a:rPr>
              <a:t> needs to be endorsed before being committed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Therefore, before submitting a TX, it needs to be endorsed by one or more endorsers, who will run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chaincode</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verify that the TX is valid</a:t>
            </a:r>
          </a:p>
          <a:p>
            <a:pPr marL="342900" lvl="0" indent="-342900">
              <a:lnSpc>
                <a:spcPct val="107000"/>
              </a:lnSpc>
              <a:spcAft>
                <a:spcPts val="800"/>
              </a:spcAft>
              <a:buFont typeface="Arial" panose="020B0604020202020204" pitchFamily="34" charset="0"/>
              <a:buChar char="•"/>
              <a:tabLst>
                <a:tab pos="457200" algn="l"/>
              </a:tabLst>
            </a:pP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Chaincode</a:t>
            </a:r>
            <a:r>
              <a:rPr lang="en-AU" sz="1200" dirty="0">
                <a:effectLst/>
                <a:latin typeface="Calibri" panose="020F0502020204030204" pitchFamily="34" charset="0"/>
                <a:ea typeface="Calibri" panose="020F0502020204030204" pitchFamily="34" charset="0"/>
                <a:cs typeface="Times New Roman" panose="02020603050405020304" pitchFamily="18" charset="0"/>
              </a:rPr>
              <a:t> can specify an endorsement policy that defines the conditions for valid TX endorsement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What we see in this figure is the different layers of a peer. Ledger is maintained as a key-value database. Hyperledger supports both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LevelDB</a:t>
            </a:r>
            <a:r>
              <a:rPr lang="en-AU" sz="1200" dirty="0">
                <a:effectLst/>
                <a:latin typeface="Calibri" panose="020F0502020204030204" pitchFamily="34" charset="0"/>
                <a:ea typeface="Calibri" panose="020F0502020204030204" pitchFamily="34" charset="0"/>
                <a:cs typeface="Times New Roman" panose="02020603050405020304" pitchFamily="18" charset="0"/>
              </a:rPr>
              <a:t> &amp; CouchDB</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48</a:t>
            </a:fld>
            <a:endParaRPr lang="en-AU"/>
          </a:p>
        </p:txBody>
      </p:sp>
    </p:spTree>
    <p:extLst>
      <p:ext uri="{BB962C8B-B14F-4D97-AF65-F5344CB8AC3E}">
        <p14:creationId xmlns:p14="http://schemas.microsoft.com/office/powerpoint/2010/main" val="42914353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figures illustrate the lifecycle of a TX in Hyperledger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First, the client creates a TX proposal and then submitted that to 1 or more endorsers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valid, a TX is created with the signature of endorsers. Else, it’s discarded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TX reaches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it validates the endorsement based on the pre-defined policy. If valid TX is ordered and broadcasted to all peers. Else, it’s dropped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Finally, the TX is recorded in the ledger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Here’s another way of looking into this process.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First, the TX is executed on endorsers.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the read and write set is created. This captures the current state on ledger related to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chaincode</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resulting state after executing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chaincode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there’s more than one endorser, all endorsements are collected and then send to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 orders TXs (which essentially mean ordering their read-write set) and builds a block. Then broadcasts the block to all peers</a:t>
            </a:r>
          </a:p>
          <a:p>
            <a:pPr marL="342900" lvl="0" indent="-342900">
              <a:lnSpc>
                <a:spcPct val="107000"/>
              </a:lnSpc>
              <a:spcAft>
                <a:spcPts val="800"/>
              </a:spcAft>
              <a:buFont typeface="Arial" panose="020B0604020202020204" pitchFamily="34" charset="0"/>
              <a:buChar char="•"/>
              <a:tabLst>
                <a:tab pos="457200" algn="l"/>
              </a:tabLst>
            </a:pP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is stateless and just orders TXs as it wish</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TX is received, peers validate the endorsement &amp; read-write set of a TX.</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it’s invalid or ledger state is changed between the collection of read-write set and validation, it’s dropped. This could happen due to concurrent TXs</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Finally, the ledger is updated</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49</a:t>
            </a:fld>
            <a:endParaRPr lang="en-AU"/>
          </a:p>
        </p:txBody>
      </p:sp>
    </p:spTree>
    <p:extLst>
      <p:ext uri="{BB962C8B-B14F-4D97-AF65-F5344CB8AC3E}">
        <p14:creationId xmlns:p14="http://schemas.microsoft.com/office/powerpoint/2010/main" val="40218073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Block format in Hyperledger is similar to other BCs. Only difference is there’s no nonce as order decides what TXs go into a block and order of blocks. Hence, as soon a TX is included in a block and it’s executed by the peers, TX is finalised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Similar to Ethereum, Hyperledger also maintains account and their balances as World state. Here keys are like accounts and values are the state</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50</a:t>
            </a:fld>
            <a:endParaRPr lang="en-AU"/>
          </a:p>
        </p:txBody>
      </p:sp>
    </p:spTree>
    <p:extLst>
      <p:ext uri="{BB962C8B-B14F-4D97-AF65-F5344CB8AC3E}">
        <p14:creationId xmlns:p14="http://schemas.microsoft.com/office/powerpoint/2010/main" val="22296873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Hashing is the process of converting a large amount of data into a small datum</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this figure, given a document, we use a special function to derive a small bit string that sort of becomes a fingerprint for the document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We chose this function such that it can capture even a minor change in the document by producing a significantly different bit string from the original bit string</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function can take in arbitrary long input and produce a fix-sized output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Such a function is called a hash function, and the resulting bit string is called the hash, hash value, hash code, or digest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 of the popular hash functions are MD5 and variants of SHA like SHA2 and SHA3</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MD stands for message-digest while SHA stands for Secure Hash Algorithm</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hash value produced by these algorithms can be of various lengths like 64-bit, 128, 160, 224, 256 bits and so on</a:t>
            </a:r>
          </a:p>
        </p:txBody>
      </p:sp>
      <p:sp>
        <p:nvSpPr>
          <p:cNvPr id="4" name="Slide Number Placeholder 3"/>
          <p:cNvSpPr>
            <a:spLocks noGrp="1"/>
          </p:cNvSpPr>
          <p:nvPr>
            <p:ph type="sldNum" sz="quarter" idx="5"/>
          </p:nvPr>
        </p:nvSpPr>
        <p:spPr/>
        <p:txBody>
          <a:bodyPr/>
          <a:lstStyle/>
          <a:p>
            <a:fld id="{9A496215-5E4C-414D-A8DB-C38AA7CF7C2A}" type="slidenum">
              <a:rPr lang="en-AU" smtClean="0"/>
              <a:pPr/>
              <a:t>5</a:t>
            </a:fld>
            <a:endParaRPr lang="en-AU"/>
          </a:p>
        </p:txBody>
      </p:sp>
    </p:spTree>
    <p:extLst>
      <p:ext uri="{BB962C8B-B14F-4D97-AF65-F5344CB8AC3E}">
        <p14:creationId xmlns:p14="http://schemas.microsoft.com/office/powerpoint/2010/main" val="247377268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AU" sz="1200" kern="1200" dirty="0">
                <a:solidFill>
                  <a:schemeClr val="tx1"/>
                </a:solidFill>
                <a:effectLst/>
                <a:latin typeface="+mn-lt"/>
                <a:ea typeface="+mn-ea"/>
                <a:cs typeface="+mn-cs"/>
              </a:rPr>
              <a:t>In this lecture, we talked about hashing, Merkel trees, and public-key cryptography. Hashing is useful to derive a TX and block hash. Merkel tree is helpful to summarise the set of TXs in a block &amp; world state. The private key is used to sign TXs while the address of an account is derived from the public key</a:t>
            </a:r>
          </a:p>
          <a:p>
            <a:pPr lvl="0"/>
            <a:r>
              <a:rPr lang="en-AU" sz="1200" kern="1200" dirty="0">
                <a:solidFill>
                  <a:schemeClr val="tx1"/>
                </a:solidFill>
                <a:effectLst/>
                <a:latin typeface="+mn-lt"/>
                <a:ea typeface="+mn-ea"/>
                <a:cs typeface="+mn-cs"/>
              </a:rPr>
              <a:t>Then we discussed Bitcoin, Ethereum, &amp; Hyperledger. Bitcoin and Ethereum use PoW while </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51</a:t>
            </a:fld>
            <a:endParaRPr lang="en-AU"/>
          </a:p>
        </p:txBody>
      </p:sp>
    </p:spTree>
    <p:extLst>
      <p:ext uri="{BB962C8B-B14F-4D97-AF65-F5344CB8AC3E}">
        <p14:creationId xmlns:p14="http://schemas.microsoft.com/office/powerpoint/2010/main" val="23231665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52</a:t>
            </a:fld>
            <a:endParaRPr lang="en-AU"/>
          </a:p>
        </p:txBody>
      </p:sp>
    </p:spTree>
    <p:extLst>
      <p:ext uri="{BB962C8B-B14F-4D97-AF65-F5344CB8AC3E}">
        <p14:creationId xmlns:p14="http://schemas.microsoft.com/office/powerpoint/2010/main" val="11547040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discuss some properties of hashing</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we can see here, even a minor change in input results in a notable change in output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 of the properties of Cryptographic Hash Functions include the following:</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Hash value is deterministic where same input always results in the same hash</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small change to a message should change the hash value so extensively that the new hash value appears uncorrelated with the old hash value</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Such hash functions are called Consistent Hashing</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Hash value of a given message or document can be computed fast</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they are one-way functions. Hence, given a hash we can't derive the corresponding message. So only way to generate a message from its hash value is to try all possible messages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It's practically infeasible to find 2 different messages with the same hash value. If this happens, it’s called a Hash Collision. </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Possibility of a hash collision can be reduced by increasing the length of the hash value, e.g., most BCs used hash values of 256 bits or more</a:t>
            </a:r>
          </a:p>
        </p:txBody>
      </p:sp>
      <p:sp>
        <p:nvSpPr>
          <p:cNvPr id="4" name="Slide Number Placeholder 3"/>
          <p:cNvSpPr>
            <a:spLocks noGrp="1"/>
          </p:cNvSpPr>
          <p:nvPr>
            <p:ph type="sldNum" sz="quarter" idx="5"/>
          </p:nvPr>
        </p:nvSpPr>
        <p:spPr/>
        <p:txBody>
          <a:bodyPr/>
          <a:lstStyle/>
          <a:p>
            <a:fld id="{001C9F81-DB2C-42C9-B6F6-C5F374D31FE4}" type="slidenum">
              <a:rPr lang="en-AU" smtClean="0"/>
              <a:t>6</a:t>
            </a:fld>
            <a:endParaRPr lang="en-AU" dirty="0"/>
          </a:p>
        </p:txBody>
      </p:sp>
    </p:spTree>
    <p:extLst>
      <p:ext uri="{BB962C8B-B14F-4D97-AF65-F5344CB8AC3E}">
        <p14:creationId xmlns:p14="http://schemas.microsoft.com/office/powerpoint/2010/main" val="2140091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tree of hashes organized as a binary tree is called Merkle Tree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In the context of BCs, leaves of the tree are transactions (TXs)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Then we concatenate 2 TXs and compute their hash. Then we concatenate 2 hashes and calculate another hash. We continue this process until we reach the root of the tree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If we have n TXs height of the tree is log2(n)</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Merkle Tree is a way of efficiently &amp; securely verifying the contents of large collection of data. In BCs, it is used to summarize the set of TXs included in a block. So even if a single TX changes, root hash will change.</a:t>
            </a:r>
          </a:p>
          <a:p>
            <a:r>
              <a:rPr lang="en-AU" sz="1400" dirty="0">
                <a:effectLst/>
                <a:latin typeface="Calibri" panose="020F0502020204030204" pitchFamily="34" charset="0"/>
                <a:ea typeface="Calibri" panose="020F0502020204030204" pitchFamily="34" charset="0"/>
                <a:cs typeface="Times New Roman" panose="02020603050405020304" pitchFamily="18" charset="0"/>
              </a:rPr>
              <a:t>Also, in BCs, we can verify whether a TX is included in a block using the Merkle Tree. Given a TX and hashes of its adjacent and parent hashes, we can verify whether the same root hash is produced in Θ(log n) time</a:t>
            </a:r>
            <a:endParaRPr lang="en-AU" sz="1300" dirty="0"/>
          </a:p>
        </p:txBody>
      </p:sp>
      <p:sp>
        <p:nvSpPr>
          <p:cNvPr id="4" name="Slide Number Placeholder 3"/>
          <p:cNvSpPr>
            <a:spLocks noGrp="1"/>
          </p:cNvSpPr>
          <p:nvPr>
            <p:ph type="sldNum" sz="quarter" idx="10"/>
          </p:nvPr>
        </p:nvSpPr>
        <p:spPr/>
        <p:txBody>
          <a:bodyPr/>
          <a:lstStyle/>
          <a:p>
            <a:fld id="{001C9F81-DB2C-42C9-B6F6-C5F374D31FE4}" type="slidenum">
              <a:rPr lang="en-AU" smtClean="0"/>
              <a:t>7</a:t>
            </a:fld>
            <a:endParaRPr lang="en-AU" dirty="0"/>
          </a:p>
        </p:txBody>
      </p:sp>
    </p:spTree>
    <p:extLst>
      <p:ext uri="{BB962C8B-B14F-4D97-AF65-F5344CB8AC3E}">
        <p14:creationId xmlns:p14="http://schemas.microsoft.com/office/powerpoint/2010/main" val="2868528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Public-Key Cryptography is the foundation for digital signatures in BCs</a:t>
            </a:r>
          </a:p>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It's also called asymmetric cryptography, as it is a cryptographic system that uses pairs of keys:</a:t>
            </a:r>
          </a:p>
          <a:p>
            <a:pPr marL="742950" lvl="1" indent="-285750">
              <a:lnSpc>
                <a:spcPct val="107000"/>
              </a:lnSpc>
              <a:spcAft>
                <a:spcPts val="800"/>
              </a:spcAft>
              <a:buFont typeface="Arial" panose="020B0604020202020204" pitchFamily="34" charset="0"/>
              <a:buChar char="•"/>
              <a:tabLst>
                <a:tab pos="9144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One of the keys is called the Public keys and expected to be disseminated widely</a:t>
            </a:r>
          </a:p>
          <a:p>
            <a:pPr marL="742950" lvl="1" indent="-285750">
              <a:lnSpc>
                <a:spcPct val="107000"/>
              </a:lnSpc>
              <a:spcAft>
                <a:spcPts val="800"/>
              </a:spcAft>
              <a:buFont typeface="Arial" panose="020B0604020202020204" pitchFamily="34" charset="0"/>
              <a:buChar char="•"/>
              <a:tabLst>
                <a:tab pos="9144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Other key is called Private keys and expected to be known only to the owner</a:t>
            </a:r>
          </a:p>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Owner of a private key needs to keep it private to achieve security</a:t>
            </a:r>
          </a:p>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It's easy to create new key pairs using algorithms such as RSA and ECC (Elliptic curve cryptography). </a:t>
            </a:r>
          </a:p>
          <a:p>
            <a:pPr marL="742950" lvl="1" indent="-285750">
              <a:lnSpc>
                <a:spcPct val="107000"/>
              </a:lnSpc>
              <a:spcAft>
                <a:spcPts val="800"/>
              </a:spcAft>
              <a:buFont typeface="Arial" panose="020B0604020202020204" pitchFamily="34" charset="0"/>
              <a:buChar char="•"/>
              <a:tabLst>
                <a:tab pos="9144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These algorithms rely on large number numbers as a seed and generate a key pair</a:t>
            </a:r>
          </a:p>
          <a:p>
            <a:pPr marL="742950" lvl="1" indent="-285750">
              <a:lnSpc>
                <a:spcPct val="107000"/>
              </a:lnSpc>
              <a:spcAft>
                <a:spcPts val="800"/>
              </a:spcAft>
              <a:buFont typeface="Arial" panose="020B0604020202020204" pitchFamily="34" charset="0"/>
              <a:buChar char="•"/>
              <a:tabLst>
                <a:tab pos="9144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Typical key lengths are 128, 256, 384, 512, 1024, 2048, 4096 bits.</a:t>
            </a:r>
          </a:p>
          <a:p>
            <a:pPr marL="742950" lvl="1" indent="-285750">
              <a:lnSpc>
                <a:spcPct val="107000"/>
              </a:lnSpc>
              <a:spcAft>
                <a:spcPts val="800"/>
              </a:spcAft>
              <a:buFont typeface="Arial" panose="020B0604020202020204" pitchFamily="34" charset="0"/>
              <a:buChar char="•"/>
              <a:tabLst>
                <a:tab pos="9144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With RSA we use key lengths over 2048 today while ECC keys are relatively smaller as they are more effective. For e.g., 384-bit ECC has similar strength as 4096-bit RSA key</a:t>
            </a:r>
          </a:p>
          <a:p>
            <a:pPr marL="342900" lvl="0" indent="-342900">
              <a:lnSpc>
                <a:spcPct val="107000"/>
              </a:lnSpc>
              <a:spcAft>
                <a:spcPts val="800"/>
              </a:spcAft>
              <a:buFont typeface="Arial" panose="020B0604020202020204" pitchFamily="34" charset="0"/>
              <a:buChar char="•"/>
              <a:tabLst>
                <a:tab pos="4572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In BCs, Public-Key Cryptography is used to indicate the ownership of assets and authentication to spend them</a:t>
            </a:r>
          </a:p>
          <a:p>
            <a:pPr marL="742950" lvl="1" indent="-285750">
              <a:lnSpc>
                <a:spcPct val="107000"/>
              </a:lnSpc>
              <a:spcAft>
                <a:spcPts val="800"/>
              </a:spcAft>
              <a:buFont typeface="Arial" panose="020B0604020202020204" pitchFamily="34" charset="0"/>
              <a:buChar char="•"/>
              <a:tabLst>
                <a:tab pos="914400" algn="l"/>
              </a:tabLst>
            </a:pPr>
            <a:r>
              <a:rPr lang="en-AU" sz="1200">
                <a:effectLst/>
                <a:latin typeface="Calibri" panose="020F0502020204030204" pitchFamily="34" charset="0"/>
                <a:ea typeface="Calibri" panose="020F0502020204030204" pitchFamily="34" charset="0"/>
                <a:cs typeface="Times New Roman" panose="02020603050405020304" pitchFamily="18" charset="0"/>
              </a:rPr>
              <a:t>For e.g., when Alice send $300 to Bob, she needs to sign her TX using her private key</a:t>
            </a:r>
          </a:p>
          <a:p>
            <a:r>
              <a:rPr lang="en-AU" sz="1200">
                <a:effectLst/>
                <a:latin typeface="Calibri" panose="020F0502020204030204" pitchFamily="34" charset="0"/>
                <a:ea typeface="Calibri" panose="020F0502020204030204" pitchFamily="34" charset="0"/>
                <a:cs typeface="Times New Roman" panose="02020603050405020304" pitchFamily="18" charset="0"/>
              </a:rPr>
              <a:t>If Alice lose her private key, it same as she loses control of her assets</a:t>
            </a:r>
            <a:endParaRPr lang="en-AU" dirty="0"/>
          </a:p>
        </p:txBody>
      </p:sp>
      <p:sp>
        <p:nvSpPr>
          <p:cNvPr id="4" name="Slide Number Placeholder 3"/>
          <p:cNvSpPr>
            <a:spLocks noGrp="1"/>
          </p:cNvSpPr>
          <p:nvPr>
            <p:ph type="sldNum" sz="quarter" idx="5"/>
          </p:nvPr>
        </p:nvSpPr>
        <p:spPr/>
        <p:txBody>
          <a:bodyPr/>
          <a:lstStyle/>
          <a:p>
            <a:fld id="{001C9F81-DB2C-42C9-B6F6-C5F374D31FE4}" type="slidenum">
              <a:rPr lang="en-AU" smtClean="0"/>
              <a:t>8</a:t>
            </a:fld>
            <a:endParaRPr lang="en-AU" dirty="0"/>
          </a:p>
        </p:txBody>
      </p:sp>
    </p:spTree>
    <p:extLst>
      <p:ext uri="{BB962C8B-B14F-4D97-AF65-F5344CB8AC3E}">
        <p14:creationId xmlns:p14="http://schemas.microsoft.com/office/powerpoint/2010/main" val="11274732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Public-Key Cryptography serves 2 purposes, where it can be used for encryption and digital signatures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 the left, Bob wants a send a secret message to Alice. So he encrypts the message using Alice's public key, which is well known. However, to decrypt the message Alice needs to use her private key. As Alice is the only one who knows the private key, no one can read the message other than Alice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Whereas in digital signatures the use of key pairs is reversed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this case, Alice wants to prove that she is the one who signed the message. So the message is signed with Alice's private key and Bob can verify it using her public key. No one else can impersonate Alice unless they know her private key</a:t>
            </a:r>
          </a:p>
          <a:p>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what is signed is a datum or hash of the message, which is not shown in the diagram to keep it simple</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9</a:t>
            </a:fld>
            <a:endParaRPr lang="en-AU"/>
          </a:p>
        </p:txBody>
      </p:sp>
    </p:spTree>
    <p:extLst>
      <p:ext uri="{BB962C8B-B14F-4D97-AF65-F5344CB8AC3E}">
        <p14:creationId xmlns:p14="http://schemas.microsoft.com/office/powerpoint/2010/main" val="41864958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AU"/>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9" name="Picture 8"/>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3218432992"/>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AU"/>
              <a:t>Click to edit Master title style</a:t>
            </a:r>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80465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2744884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tatement Layout +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55556648-49D5-4B5B-92D5-2DB59DEB5992}"/>
              </a:ext>
            </a:extLst>
          </p:cNvPr>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r>
              <a:rPr lang="en-AU"/>
              <a:t>Drag picture to placeholder or click icon to add</a:t>
            </a:r>
            <a:endParaRPr lang="en-AU" dirty="0"/>
          </a:p>
        </p:txBody>
      </p:sp>
      <p:sp>
        <p:nvSpPr>
          <p:cNvPr id="5" name="Content Placeholder 2"/>
          <p:cNvSpPr>
            <a:spLocks noGrp="1"/>
          </p:cNvSpPr>
          <p:nvPr>
            <p:ph idx="1"/>
          </p:nvPr>
        </p:nvSpPr>
        <p:spPr>
          <a:xfrm>
            <a:off x="251520" y="3177538"/>
            <a:ext cx="7920880" cy="2240249"/>
          </a:xfrm>
        </p:spPr>
        <p:txBody>
          <a:bodyPr/>
          <a:lstStyle>
            <a:lvl1pPr>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AU"/>
              <a:t>Click to edit Master text styles</a:t>
            </a:r>
          </a:p>
          <a:p>
            <a:pPr lvl="1"/>
            <a:r>
              <a:rPr lang="en-AU"/>
              <a:t>Second level</a:t>
            </a:r>
          </a:p>
          <a:p>
            <a:pPr lvl="2"/>
            <a:r>
              <a:rPr lang="en-AU"/>
              <a:t>Third level</a:t>
            </a:r>
          </a:p>
        </p:txBody>
      </p:sp>
    </p:spTree>
    <p:extLst>
      <p:ext uri="{BB962C8B-B14F-4D97-AF65-F5344CB8AC3E}">
        <p14:creationId xmlns:p14="http://schemas.microsoft.com/office/powerpoint/2010/main" val="33843388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257322"/>
            <a:ext cx="7200800" cy="4000444"/>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AU"/>
              <a:t>Click to edit Master text styles</a:t>
            </a:r>
          </a:p>
          <a:p>
            <a:pPr lvl="1"/>
            <a:r>
              <a:rPr lang="en-AU"/>
              <a:t>Second level</a:t>
            </a:r>
          </a:p>
          <a:p>
            <a:pPr lvl="2"/>
            <a:r>
              <a:rPr lang="en-AU"/>
              <a:t>Third level</a:t>
            </a:r>
          </a:p>
        </p:txBody>
      </p:sp>
    </p:spTree>
    <p:extLst>
      <p:ext uri="{BB962C8B-B14F-4D97-AF65-F5344CB8AC3E}">
        <p14:creationId xmlns:p14="http://schemas.microsoft.com/office/powerpoint/2010/main" val="672631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27" name="Rectangle 26"/>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977625"/>
            <a:ext cx="6048672" cy="112012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251526" y="3017520"/>
            <a:ext cx="6048671" cy="640071"/>
          </a:xfrm>
        </p:spPr>
        <p:txBody>
          <a:bodyPr anchor="b" anchorCtr="0">
            <a:noAutofit/>
          </a:bodyPr>
          <a:lstStyle>
            <a:lvl1pPr>
              <a:defRPr sz="3600">
                <a:solidFill>
                  <a:schemeClr val="accent3"/>
                </a:solidFill>
              </a:defRPr>
            </a:lvl1pPr>
          </a:lstStyle>
          <a:p>
            <a:r>
              <a:rPr lang="en-AU"/>
              <a:t>Click to edit Master title style</a:t>
            </a:r>
            <a:endParaRPr lang="en-AU" dirty="0"/>
          </a:p>
        </p:txBody>
      </p:sp>
      <p:sp>
        <p:nvSpPr>
          <p:cNvPr id="44" name="Rectangle 43"/>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9" name="Picture 8"/>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3745895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417564"/>
            <a:ext cx="7200800" cy="180345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6" name="Rectangle 5"/>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11206669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1977402"/>
            <a:ext cx="3600400" cy="1920213"/>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057633"/>
            <a:ext cx="3600400" cy="640071"/>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4" name="Rectangle 3"/>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10"/>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a:extLst>
              <a:ext uri="{FF2B5EF4-FFF2-40B4-BE49-F238E27FC236}">
                <a16:creationId xmlns:a16="http://schemas.microsoft.com/office/drawing/2014/main"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2239783252"/>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guide id="3" pos="5602">
          <p15:clr>
            <a:srgbClr val="FBAE40"/>
          </p15:clr>
        </p15:guide>
        <p15:guide id="4" pos="15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1977402"/>
            <a:ext cx="3600400" cy="1920213"/>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057633"/>
            <a:ext cx="3600400" cy="640071"/>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11" name="Rectangle 10"/>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6" name="Picture Placeholder 5"/>
          <p:cNvSpPr>
            <a:spLocks noGrp="1"/>
          </p:cNvSpPr>
          <p:nvPr>
            <p:ph type="pic" sz="quarter" idx="10"/>
          </p:nvPr>
        </p:nvSpPr>
        <p:spPr>
          <a:xfrm>
            <a:off x="4572003" y="0"/>
            <a:ext cx="4563963" cy="5715000"/>
          </a:xfrm>
          <a:solidFill>
            <a:schemeClr val="accent1"/>
          </a:solidFill>
          <a:ln>
            <a:noFill/>
          </a:ln>
        </p:spPr>
        <p:txBody>
          <a:bodyPr anchor="ctr" anchorCtr="0"/>
          <a:lstStyle>
            <a:lvl1pPr marL="0" indent="0" algn="ctr">
              <a:buNone/>
              <a:defRPr/>
            </a:lvl1pPr>
          </a:lstStyle>
          <a:p>
            <a:endParaRPr lang="en-AU" dirty="0"/>
          </a:p>
        </p:txBody>
      </p:sp>
      <p:pic>
        <p:nvPicPr>
          <p:cNvPr id="8" name="Picture 7">
            <a:extLst>
              <a:ext uri="{FF2B5EF4-FFF2-40B4-BE49-F238E27FC236}">
                <a16:creationId xmlns:a16="http://schemas.microsoft.com/office/drawing/2014/main"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1598103088"/>
      </p:ext>
    </p:extLst>
  </p:cSld>
  <p:clrMapOvr>
    <a:masterClrMapping/>
  </p:clrMapOvr>
  <p:extLst>
    <p:ext uri="{DCECCB84-F9BA-43D5-87BE-67443E8EF086}">
      <p15:sldGuideLst xmlns:p15="http://schemas.microsoft.com/office/powerpoint/2012/main">
        <p15:guide id="1" pos="158">
          <p15:clr>
            <a:srgbClr val="FBAE40"/>
          </p15:clr>
        </p15:guide>
        <p15:guide id="2" orient="horz" pos="1620">
          <p15:clr>
            <a:srgbClr val="FBAE40"/>
          </p15:clr>
        </p15:guide>
        <p15:guide id="3" pos="2880">
          <p15:clr>
            <a:srgbClr val="FBAE40"/>
          </p15:clr>
        </p15:guide>
        <p15:guide id="4" pos="560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lide + globe A">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2283088"/>
            <a:ext cx="2016224" cy="1920213"/>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11" name="Rectangle 10"/>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6" name="Picture 5">
            <a:extLst>
              <a:ext uri="{FF2B5EF4-FFF2-40B4-BE49-F238E27FC236}">
                <a16:creationId xmlns:a16="http://schemas.microsoft.com/office/drawing/2014/main" id="{E5EA4BEA-90AA-46F4-829C-BDC63E08AE84}"/>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411760" y="625252"/>
            <a:ext cx="4320480" cy="4316625"/>
          </a:xfrm>
          <a:prstGeom prst="rect">
            <a:avLst/>
          </a:prstGeom>
        </p:spPr>
      </p:pic>
    </p:spTree>
    <p:extLst>
      <p:ext uri="{BB962C8B-B14F-4D97-AF65-F5344CB8AC3E}">
        <p14:creationId xmlns:p14="http://schemas.microsoft.com/office/powerpoint/2010/main" val="2090797090"/>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guide id="3" pos="5602">
          <p15:clr>
            <a:srgbClr val="FBAE40"/>
          </p15:clr>
        </p15:guide>
        <p15:guide id="4" pos="15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p:txBody>
          <a:bodyPr/>
          <a:lstStyle/>
          <a:p>
            <a:r>
              <a:rPr lang="en-US"/>
              <a:t>Click to edit Master title style</a:t>
            </a:r>
            <a:endParaRPr lang="en-AU"/>
          </a:p>
        </p:txBody>
      </p:sp>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516740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AU"/>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8" name="Picture Placeholder 5"/>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r>
              <a:rPr lang="en-AU"/>
              <a:t>Drag picture to placeholder or click icon to add</a:t>
            </a:r>
            <a:endParaRPr lang="en-AU" dirty="0"/>
          </a:p>
        </p:txBody>
      </p:sp>
      <p:pic>
        <p:nvPicPr>
          <p:cNvPr id="10" name="Picture 9"/>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518110496"/>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9824130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8602249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897396"/>
            <a:ext cx="8640958" cy="3360373"/>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Text Placeholder 7"/>
          <p:cNvSpPr>
            <a:spLocks noGrp="1"/>
          </p:cNvSpPr>
          <p:nvPr>
            <p:ph type="body" sz="quarter" idx="13" hasCustomPrompt="1"/>
          </p:nvPr>
        </p:nvSpPr>
        <p:spPr>
          <a:xfrm>
            <a:off x="261850" y="937287"/>
            <a:ext cx="8630630" cy="7110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2" name="Footer Placeholder 1"/>
          <p:cNvSpPr>
            <a:spLocks noGrp="1"/>
          </p:cNvSpPr>
          <p:nvPr>
            <p:ph type="ftr" sz="quarter" idx="14"/>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3019192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25152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74295"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5783489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with catalyst">
    <p:spTree>
      <p:nvGrpSpPr>
        <p:cNvPr id="1" name=""/>
        <p:cNvGrpSpPr/>
        <p:nvPr/>
      </p:nvGrpSpPr>
      <p:grpSpPr>
        <a:xfrm>
          <a:off x="0" y="0"/>
          <a:ext cx="0" cy="0"/>
          <a:chOff x="0" y="0"/>
          <a:chExt cx="0" cy="0"/>
        </a:xfrm>
      </p:grpSpPr>
      <p:sp>
        <p:nvSpPr>
          <p:cNvPr id="8" name="Rectangle 7"/>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251520" y="894956"/>
            <a:ext cx="4038600" cy="710406"/>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25152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83870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10"/>
          </p:nvPr>
        </p:nvSpPr>
        <p:spPr>
          <a:xfrm>
            <a:off x="601371" y="5420278"/>
            <a:ext cx="3688750" cy="106122"/>
          </a:xfrm>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3431195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with catalyst dark">
    <p:spTree>
      <p:nvGrpSpPr>
        <p:cNvPr id="1" name=""/>
        <p:cNvGrpSpPr/>
        <p:nvPr/>
      </p:nvGrpSpPr>
      <p:grpSpPr>
        <a:xfrm>
          <a:off x="0" y="0"/>
          <a:ext cx="0" cy="0"/>
          <a:chOff x="0" y="0"/>
          <a:chExt cx="0" cy="0"/>
        </a:xfrm>
      </p:grpSpPr>
      <p:sp>
        <p:nvSpPr>
          <p:cNvPr id="8" name="Rectangle 7"/>
          <p:cNvSpPr/>
          <p:nvPr userDrawn="1"/>
        </p:nvSpPr>
        <p:spPr>
          <a:xfrm>
            <a:off x="4572000" y="0"/>
            <a:ext cx="4572000" cy="571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251520" y="894956"/>
            <a:ext cx="4038600" cy="710406"/>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25152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838700" y="1850949"/>
            <a:ext cx="4038600" cy="3406818"/>
          </a:xfrm>
        </p:spPr>
        <p:txBody>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10"/>
          </p:nvPr>
        </p:nvSpPr>
        <p:spPr>
          <a:xfrm>
            <a:off x="601371" y="5420278"/>
            <a:ext cx="3688750" cy="106122"/>
          </a:xfrm>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8719532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half image">
    <p:spTree>
      <p:nvGrpSpPr>
        <p:cNvPr id="1" name=""/>
        <p:cNvGrpSpPr/>
        <p:nvPr/>
      </p:nvGrpSpPr>
      <p:grpSpPr>
        <a:xfrm>
          <a:off x="0" y="0"/>
          <a:ext cx="0" cy="0"/>
          <a:chOff x="0" y="0"/>
          <a:chExt cx="0" cy="0"/>
        </a:xfrm>
      </p:grpSpPr>
      <p:sp>
        <p:nvSpPr>
          <p:cNvPr id="8" name="Picture Placeholder 5"/>
          <p:cNvSpPr>
            <a:spLocks noGrp="1"/>
          </p:cNvSpPr>
          <p:nvPr>
            <p:ph type="pic" sz="quarter" idx="12"/>
          </p:nvPr>
        </p:nvSpPr>
        <p:spPr>
          <a:xfrm>
            <a:off x="4572003" y="0"/>
            <a:ext cx="4563963" cy="5715000"/>
          </a:xfrm>
          <a:solidFill>
            <a:schemeClr val="accent1"/>
          </a:solidFill>
          <a:ln>
            <a:noFill/>
          </a:ln>
        </p:spPr>
        <p:txBody>
          <a:bodyPr anchor="ctr" anchorCtr="0"/>
          <a:lstStyle>
            <a:lvl1pPr marL="0" indent="0" algn="ctr">
              <a:buNone/>
              <a:defRPr/>
            </a:lvl1pPr>
          </a:lstStyle>
          <a:p>
            <a:endParaRPr lang="en-AU" dirty="0"/>
          </a:p>
        </p:txBody>
      </p:sp>
      <p:sp>
        <p:nvSpPr>
          <p:cNvPr id="3" name="Content Placeholder 2"/>
          <p:cNvSpPr>
            <a:spLocks noGrp="1"/>
          </p:cNvSpPr>
          <p:nvPr>
            <p:ph idx="1"/>
          </p:nvPr>
        </p:nvSpPr>
        <p:spPr>
          <a:xfrm>
            <a:off x="251522" y="1723100"/>
            <a:ext cx="4032446" cy="3534669"/>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a:xfrm>
            <a:off x="251520" y="894956"/>
            <a:ext cx="4032448" cy="710406"/>
          </a:xfrm>
        </p:spPr>
        <p:txBody>
          <a:bodyPr/>
          <a:lstStyle/>
          <a:p>
            <a:r>
              <a:rPr lang="en-US" dirty="0"/>
              <a:t>Click to edit Master title style</a:t>
            </a:r>
            <a:endParaRPr lang="en-AU" dirty="0"/>
          </a:p>
        </p:txBody>
      </p:sp>
      <p:sp>
        <p:nvSpPr>
          <p:cNvPr id="6" name="Footer Placeholder 5"/>
          <p:cNvSpPr>
            <a:spLocks noGrp="1"/>
          </p:cNvSpPr>
          <p:nvPr>
            <p:ph type="ftr" sz="quarter" idx="10"/>
          </p:nvPr>
        </p:nvSpPr>
        <p:spPr>
          <a:xfrm>
            <a:off x="601371" y="5420278"/>
            <a:ext cx="3682598" cy="106122"/>
          </a:xfrm>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1384909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and Content + quarter image">
    <p:spTree>
      <p:nvGrpSpPr>
        <p:cNvPr id="1" name=""/>
        <p:cNvGrpSpPr/>
        <p:nvPr/>
      </p:nvGrpSpPr>
      <p:grpSpPr>
        <a:xfrm>
          <a:off x="0" y="0"/>
          <a:ext cx="0" cy="0"/>
          <a:chOff x="0" y="0"/>
          <a:chExt cx="0" cy="0"/>
        </a:xfrm>
      </p:grpSpPr>
      <p:sp>
        <p:nvSpPr>
          <p:cNvPr id="8" name="Picture Placeholder 5"/>
          <p:cNvSpPr>
            <a:spLocks noGrp="1"/>
          </p:cNvSpPr>
          <p:nvPr>
            <p:ph type="pic" sz="quarter" idx="12"/>
          </p:nvPr>
        </p:nvSpPr>
        <p:spPr>
          <a:xfrm>
            <a:off x="6853836" y="0"/>
            <a:ext cx="2282400" cy="5715000"/>
          </a:xfrm>
          <a:solidFill>
            <a:schemeClr val="accent1"/>
          </a:solidFill>
          <a:ln>
            <a:noFill/>
          </a:ln>
        </p:spPr>
        <p:txBody>
          <a:bodyPr anchor="ctr" anchorCtr="0"/>
          <a:lstStyle>
            <a:lvl1pPr marL="0" indent="0" algn="ctr">
              <a:buNone/>
              <a:defRPr/>
            </a:lvl1pPr>
          </a:lstStyle>
          <a:p>
            <a:endParaRPr lang="en-AU" dirty="0"/>
          </a:p>
        </p:txBody>
      </p:sp>
      <p:sp>
        <p:nvSpPr>
          <p:cNvPr id="3" name="Content Placeholder 2"/>
          <p:cNvSpPr>
            <a:spLocks noGrp="1"/>
          </p:cNvSpPr>
          <p:nvPr>
            <p:ph idx="1"/>
          </p:nvPr>
        </p:nvSpPr>
        <p:spPr>
          <a:xfrm>
            <a:off x="251522" y="1723100"/>
            <a:ext cx="6336702" cy="3534669"/>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a:xfrm>
            <a:off x="251520" y="894956"/>
            <a:ext cx="6336704" cy="710406"/>
          </a:xfrm>
        </p:spPr>
        <p:txBody>
          <a:bodyPr/>
          <a:lstStyle/>
          <a:p>
            <a:r>
              <a:rPr lang="en-US" dirty="0"/>
              <a:t>Click to edit Master title style</a:t>
            </a:r>
            <a:endParaRPr lang="en-AU" dirty="0"/>
          </a:p>
        </p:txBody>
      </p:sp>
      <p:sp>
        <p:nvSpPr>
          <p:cNvPr id="6" name="Footer Placeholder 5"/>
          <p:cNvSpPr>
            <a:spLocks noGrp="1"/>
          </p:cNvSpPr>
          <p:nvPr>
            <p:ph type="ftr" sz="quarter" idx="10"/>
          </p:nvPr>
        </p:nvSpPr>
        <p:spPr>
          <a:xfrm>
            <a:off x="601375" y="5420278"/>
            <a:ext cx="5986853" cy="106122"/>
          </a:xfrm>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9163747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6422550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endParaRPr lang="en-AU" dirty="0"/>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2266135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partner logos">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1337334"/>
            <a:ext cx="7930032" cy="1281674"/>
          </a:xfrm>
        </p:spPr>
        <p:txBody>
          <a:bodyPr anchor="b" anchorCtr="0">
            <a:normAutofit/>
          </a:bodyPr>
          <a:lstStyle>
            <a:lvl1pPr algn="l">
              <a:lnSpc>
                <a:spcPct val="90000"/>
              </a:lnSpc>
              <a:defRPr sz="3600" b="0">
                <a:solidFill>
                  <a:schemeClr val="bg1"/>
                </a:solidFill>
              </a:defRPr>
            </a:lvl1pPr>
          </a:lstStyle>
          <a:p>
            <a:r>
              <a:rPr lang="en-AU"/>
              <a:t>Click to edit Master title style</a:t>
            </a:r>
            <a:endParaRPr lang="en-AU" dirty="0"/>
          </a:p>
        </p:txBody>
      </p:sp>
      <p:sp>
        <p:nvSpPr>
          <p:cNvPr id="3" name="Subtitle 2"/>
          <p:cNvSpPr>
            <a:spLocks noGrp="1"/>
          </p:cNvSpPr>
          <p:nvPr userDrawn="1">
            <p:ph type="subTitle" idx="1"/>
          </p:nvPr>
        </p:nvSpPr>
        <p:spPr>
          <a:xfrm>
            <a:off x="251520" y="3247114"/>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AU" dirty="0"/>
          </a:p>
        </p:txBody>
      </p:sp>
      <p:sp>
        <p:nvSpPr>
          <p:cNvPr id="7" name="Rectangle 6"/>
          <p:cNvSpPr/>
          <p:nvPr userDrawn="1"/>
        </p:nvSpPr>
        <p:spPr>
          <a:xfrm>
            <a:off x="6516216" y="646944"/>
            <a:ext cx="2385416" cy="141064"/>
          </a:xfrm>
          <a:prstGeom prst="rect">
            <a:avLst/>
          </a:prstGeom>
        </p:spPr>
        <p:txBody>
          <a:bodyPr wrap="square" lIns="0" tIns="0" rIns="0" bIns="0">
            <a:spAutoFit/>
          </a:bodyPr>
          <a:lstStyle/>
          <a:p>
            <a:pPr algn="r">
              <a:lnSpc>
                <a:spcPct val="90000"/>
              </a:lnSpc>
            </a:pPr>
            <a:r>
              <a:rPr lang="en-AU" sz="1000" dirty="0">
                <a:solidFill>
                  <a:schemeClr val="bg1"/>
                </a:solidFill>
              </a:rPr>
              <a:t>Australia’s National Science Agency</a:t>
            </a:r>
          </a:p>
        </p:txBody>
      </p:sp>
      <p:pic>
        <p:nvPicPr>
          <p:cNvPr id="8" name="Picture 7"/>
          <p:cNvPicPr>
            <a:picLocks noChangeAspect="1"/>
          </p:cNvPicPr>
          <p:nvPr userDrawn="1"/>
        </p:nvPicPr>
        <p:blipFill>
          <a:blip r:embed="rId2"/>
          <a:stretch>
            <a:fillRect/>
          </a:stretch>
        </p:blipFill>
        <p:spPr>
          <a:xfrm>
            <a:off x="251520" y="267496"/>
            <a:ext cx="720080" cy="720080"/>
          </a:xfrm>
          <a:prstGeom prst="rect">
            <a:avLst/>
          </a:prstGeom>
        </p:spPr>
      </p:pic>
    </p:spTree>
    <p:extLst>
      <p:ext uri="{BB962C8B-B14F-4D97-AF65-F5344CB8AC3E}">
        <p14:creationId xmlns:p14="http://schemas.microsoft.com/office/powerpoint/2010/main" val="729040451"/>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42888815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tatement Layout">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17B52948-05FD-444E-9ADC-BA5285595A75}"/>
              </a:ext>
            </a:extLst>
          </p:cNvPr>
          <p:cNvSpPr>
            <a:spLocks noGrp="1"/>
          </p:cNvSpPr>
          <p:nvPr>
            <p:ph type="pic" sz="quarter" idx="12"/>
          </p:nvPr>
        </p:nvSpPr>
        <p:spPr>
          <a:xfrm>
            <a:off x="4572003" y="0"/>
            <a:ext cx="4563963" cy="5715000"/>
          </a:xfrm>
          <a:solidFill>
            <a:schemeClr val="accent1"/>
          </a:solidFill>
          <a:ln>
            <a:noFill/>
          </a:ln>
        </p:spPr>
        <p:txBody>
          <a:bodyPr anchor="ctr" anchorCtr="0"/>
          <a:lstStyle>
            <a:lvl1pPr marL="0" indent="0" algn="ctr">
              <a:buNone/>
              <a:defRPr/>
            </a:lvl1pPr>
          </a:lstStyle>
          <a:p>
            <a:endParaRPr lang="en-AU" dirty="0"/>
          </a:p>
        </p:txBody>
      </p:sp>
      <p:sp>
        <p:nvSpPr>
          <p:cNvPr id="5" name="Content Placeholder 2"/>
          <p:cNvSpPr>
            <a:spLocks noGrp="1"/>
          </p:cNvSpPr>
          <p:nvPr>
            <p:ph idx="1"/>
          </p:nvPr>
        </p:nvSpPr>
        <p:spPr>
          <a:xfrm>
            <a:off x="251520" y="2057411"/>
            <a:ext cx="3960440" cy="2805631"/>
          </a:xfrm>
        </p:spPr>
        <p:txBody>
          <a:bodyPr/>
          <a:lstStyle>
            <a:lvl1pPr marL="0" indent="0">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065713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417342"/>
            <a:ext cx="7056784" cy="3040339"/>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19762424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51520" y="2857501"/>
            <a:ext cx="3600400" cy="2400267"/>
          </a:xfrm>
        </p:spPr>
        <p:txBody>
          <a:bodyPr numCol="2" spcCol="360000">
            <a:normAutofit/>
          </a:bodyPr>
          <a:lstStyle>
            <a:lvl1pPr marL="0" indent="0" algn="l">
              <a:lnSpc>
                <a:spcPct val="90000"/>
              </a:lnSpc>
              <a:spcBef>
                <a:spcPts val="3000"/>
              </a:spcBef>
              <a:buNone/>
              <a:tabLst/>
              <a:defRPr sz="1600" b="1">
                <a:solidFill>
                  <a:schemeClr val="tx1"/>
                </a:solidFill>
              </a:defRPr>
            </a:lvl1pPr>
            <a:lvl2pPr marL="0" indent="0" algn="l">
              <a:lnSpc>
                <a:spcPct val="90000"/>
              </a:lnSpc>
              <a:spcBef>
                <a:spcPts val="0"/>
              </a:spcBef>
              <a:spcAft>
                <a:spcPts val="563"/>
              </a:spcAft>
              <a:buNone/>
              <a:tabLst/>
              <a:defRPr sz="1600">
                <a:solidFill>
                  <a:schemeClr val="tx1"/>
                </a:solidFill>
              </a:defRPr>
            </a:lvl2pPr>
            <a:lvl3pPr marL="0" indent="0" algn="l">
              <a:lnSpc>
                <a:spcPct val="90000"/>
              </a:lnSpc>
              <a:spcBef>
                <a:spcPts val="0"/>
              </a:spcBef>
              <a:buNone/>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251526" y="1017295"/>
            <a:ext cx="3600399" cy="1600178"/>
          </a:xfrm>
        </p:spPr>
        <p:txBody>
          <a:bodyPr anchor="b" anchorCtr="0">
            <a:noAutofit/>
          </a:bodyPr>
          <a:lstStyle>
            <a:lvl1pPr>
              <a:defRPr sz="3600">
                <a:solidFill>
                  <a:schemeClr val="accent3"/>
                </a:solidFill>
              </a:defRPr>
            </a:lvl1pPr>
          </a:lstStyle>
          <a:p>
            <a:r>
              <a:rPr lang="en-US" dirty="0"/>
              <a:t>Click to edit Master title style</a:t>
            </a:r>
            <a:endParaRPr lang="en-AU" dirty="0"/>
          </a:p>
        </p:txBody>
      </p:sp>
      <p:sp>
        <p:nvSpPr>
          <p:cNvPr id="27" name="Rectangle 26"/>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Rectangle 43"/>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9" name="Picture 8">
            <a:extLst>
              <a:ext uri="{FF2B5EF4-FFF2-40B4-BE49-F238E27FC236}">
                <a16:creationId xmlns:a16="http://schemas.microsoft.com/office/drawing/2014/main"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198488107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51520" y="2057411"/>
            <a:ext cx="3600400" cy="3163606"/>
          </a:xfrm>
        </p:spPr>
        <p:txBody>
          <a:bodyPr numCol="2" spcCol="360000">
            <a:normAutofit/>
          </a:bodyPr>
          <a:lstStyle>
            <a:lvl1pPr marL="0" indent="0" algn="l">
              <a:lnSpc>
                <a:spcPct val="90000"/>
              </a:lnSpc>
              <a:spcBef>
                <a:spcPts val="3000"/>
              </a:spcBef>
              <a:buNone/>
              <a:tabLst/>
              <a:defRPr sz="1600" b="1">
                <a:solidFill>
                  <a:schemeClr val="tx1"/>
                </a:solidFill>
              </a:defRPr>
            </a:lvl1pPr>
            <a:lvl2pPr marL="0" indent="0" algn="l">
              <a:lnSpc>
                <a:spcPct val="90000"/>
              </a:lnSpc>
              <a:spcBef>
                <a:spcPts val="0"/>
              </a:spcBef>
              <a:spcAft>
                <a:spcPts val="563"/>
              </a:spcAft>
              <a:buNone/>
              <a:tabLst/>
              <a:defRPr sz="1600">
                <a:solidFill>
                  <a:schemeClr val="tx1"/>
                </a:solidFill>
              </a:defRPr>
            </a:lvl2pPr>
            <a:lvl3pPr marL="0" indent="0" algn="l">
              <a:lnSpc>
                <a:spcPct val="90000"/>
              </a:lnSpc>
              <a:spcBef>
                <a:spcPts val="0"/>
              </a:spcBef>
              <a:buNone/>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7" name="Rectangle 26"/>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Rectangle 28"/>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2" name="Title 1"/>
          <p:cNvSpPr>
            <a:spLocks noGrp="1"/>
          </p:cNvSpPr>
          <p:nvPr>
            <p:ph type="title"/>
          </p:nvPr>
        </p:nvSpPr>
        <p:spPr>
          <a:xfrm>
            <a:off x="251520" y="1262976"/>
            <a:ext cx="3672408" cy="710406"/>
          </a:xfrm>
        </p:spPr>
        <p:txBody>
          <a:bodyPr/>
          <a:lstStyle/>
          <a:p>
            <a:r>
              <a:rPr lang="en-US" dirty="0"/>
              <a:t>Click to edit Master title style</a:t>
            </a:r>
            <a:endParaRPr lang="en-AU" dirty="0"/>
          </a:p>
        </p:txBody>
      </p:sp>
      <p:pic>
        <p:nvPicPr>
          <p:cNvPr id="8" name="Picture 7">
            <a:extLst>
              <a:ext uri="{FF2B5EF4-FFF2-40B4-BE49-F238E27FC236}">
                <a16:creationId xmlns:a16="http://schemas.microsoft.com/office/drawing/2014/main"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164509957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8" name="Picture 7">
            <a:extLst>
              <a:ext uri="{FF2B5EF4-FFF2-40B4-BE49-F238E27FC236}">
                <a16:creationId xmlns:a16="http://schemas.microsoft.com/office/drawing/2014/main"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2274750889"/>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8" name="Picture Placeholder 5"/>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endParaRPr lang="en-AU" dirty="0"/>
          </a:p>
        </p:txBody>
      </p:sp>
      <p:pic>
        <p:nvPicPr>
          <p:cNvPr id="9" name="Picture 8">
            <a:extLst>
              <a:ext uri="{FF2B5EF4-FFF2-40B4-BE49-F238E27FC236}">
                <a16:creationId xmlns:a16="http://schemas.microsoft.com/office/drawing/2014/main"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3599152427"/>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 + partner logos">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1337334"/>
            <a:ext cx="7930032" cy="1281674"/>
          </a:xfrm>
        </p:spPr>
        <p:txBody>
          <a:bodyPr anchor="b" anchorCtr="0">
            <a:normAutofit/>
          </a:bodyPr>
          <a:lstStyle>
            <a:lvl1pPr algn="l">
              <a:lnSpc>
                <a:spcPct val="90000"/>
              </a:lnSpc>
              <a:defRPr sz="3600" b="0">
                <a:solidFill>
                  <a:schemeClr val="bg1"/>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3247114"/>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7" name="Rectangle 6"/>
          <p:cNvSpPr/>
          <p:nvPr userDrawn="1"/>
        </p:nvSpPr>
        <p:spPr>
          <a:xfrm>
            <a:off x="6516216" y="646944"/>
            <a:ext cx="2385416" cy="141064"/>
          </a:xfrm>
          <a:prstGeom prst="rect">
            <a:avLst/>
          </a:prstGeom>
        </p:spPr>
        <p:txBody>
          <a:bodyPr wrap="square" lIns="0" tIns="0" rIns="0" bIns="0">
            <a:spAutoFit/>
          </a:bodyPr>
          <a:lstStyle/>
          <a:p>
            <a:pPr algn="r">
              <a:lnSpc>
                <a:spcPct val="90000"/>
              </a:lnSpc>
            </a:pPr>
            <a:r>
              <a:rPr lang="en-AU" sz="1000" dirty="0">
                <a:solidFill>
                  <a:schemeClr val="bg1"/>
                </a:solidFill>
              </a:rPr>
              <a:t>Australia’s National Science Agency</a:t>
            </a:r>
          </a:p>
        </p:txBody>
      </p:sp>
      <p:pic>
        <p:nvPicPr>
          <p:cNvPr id="9" name="Picture 8">
            <a:extLst>
              <a:ext uri="{FF2B5EF4-FFF2-40B4-BE49-F238E27FC236}">
                <a16:creationId xmlns:a16="http://schemas.microsoft.com/office/drawing/2014/main" id="{E8A5B9C2-E418-4FBD-9C78-C8C88D940B1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4" y="267494"/>
            <a:ext cx="1522745" cy="720000"/>
          </a:xfrm>
          <a:prstGeom prst="rect">
            <a:avLst/>
          </a:prstGeom>
        </p:spPr>
      </p:pic>
    </p:spTree>
    <p:extLst>
      <p:ext uri="{BB962C8B-B14F-4D97-AF65-F5344CB8AC3E}">
        <p14:creationId xmlns:p14="http://schemas.microsoft.com/office/powerpoint/2010/main" val="520287238"/>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p:txBody>
          <a:bodyPr/>
          <a:lstStyle/>
          <a:p>
            <a:r>
              <a:rPr lang="en-US"/>
              <a:t>Click to edit Master title style</a:t>
            </a:r>
            <a:endParaRPr lang="en-AU"/>
          </a:p>
        </p:txBody>
      </p:sp>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8570507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Title 3"/>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520046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4" name="Title 3"/>
          <p:cNvSpPr>
            <a:spLocks noGrp="1"/>
          </p:cNvSpPr>
          <p:nvPr>
            <p:ph type="title"/>
          </p:nvPr>
        </p:nvSpPr>
        <p:spPr/>
        <p:txBody>
          <a:bodyPr/>
          <a:lstStyle/>
          <a:p>
            <a:r>
              <a:rPr lang="en-AU"/>
              <a:t>Click to edit Master title style</a:t>
            </a:r>
          </a:p>
        </p:txBody>
      </p:sp>
      <p:sp>
        <p:nvSpPr>
          <p:cNvPr id="6" name="Footer Placeholder 5"/>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19640310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408707148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257322"/>
            <a:ext cx="8640958" cy="3412160"/>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Text Placeholder 7"/>
          <p:cNvSpPr>
            <a:spLocks noGrp="1"/>
          </p:cNvSpPr>
          <p:nvPr>
            <p:ph type="body" sz="quarter" idx="13" hasCustomPrompt="1"/>
          </p:nvPr>
        </p:nvSpPr>
        <p:spPr>
          <a:xfrm>
            <a:off x="261850" y="297216"/>
            <a:ext cx="8630630" cy="7110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2" name="Footer Placeholder 1"/>
          <p:cNvSpPr>
            <a:spLocks noGrp="1"/>
          </p:cNvSpPr>
          <p:nvPr>
            <p:ph type="ftr" sz="quarter" idx="14"/>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69400374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251520"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74295"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9898284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57393635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89681829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57536662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tatement Layout +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55556648-49D5-4B5B-92D5-2DB59DEB5992}"/>
              </a:ext>
            </a:extLst>
          </p:cNvPr>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endParaRPr lang="en-AU" dirty="0"/>
          </a:p>
        </p:txBody>
      </p:sp>
      <p:sp>
        <p:nvSpPr>
          <p:cNvPr id="5" name="Content Placeholder 2"/>
          <p:cNvSpPr>
            <a:spLocks noGrp="1"/>
          </p:cNvSpPr>
          <p:nvPr>
            <p:ph idx="1"/>
          </p:nvPr>
        </p:nvSpPr>
        <p:spPr>
          <a:xfrm>
            <a:off x="251520" y="3177538"/>
            <a:ext cx="7920880" cy="2240249"/>
          </a:xfrm>
        </p:spPr>
        <p:txBody>
          <a:bodyPr/>
          <a:lstStyle>
            <a:lvl1pPr>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72411411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257322"/>
            <a:ext cx="7200800" cy="4000444"/>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20513872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27" name="Rectangle 26"/>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977625"/>
            <a:ext cx="6048672" cy="112012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251526" y="3017520"/>
            <a:ext cx="6048671" cy="640071"/>
          </a:xfrm>
        </p:spPr>
        <p:txBody>
          <a:bodyPr anchor="b" anchorCtr="0">
            <a:noAutofit/>
          </a:bodyPr>
          <a:lstStyle>
            <a:lvl1pPr>
              <a:defRPr sz="3600">
                <a:solidFill>
                  <a:schemeClr val="accent3"/>
                </a:solidFill>
              </a:defRPr>
            </a:lvl1pPr>
          </a:lstStyle>
          <a:p>
            <a:r>
              <a:rPr lang="en-US" dirty="0"/>
              <a:t>Click to edit Master title style</a:t>
            </a:r>
            <a:endParaRPr lang="en-AU" dirty="0"/>
          </a:p>
        </p:txBody>
      </p:sp>
      <p:sp>
        <p:nvSpPr>
          <p:cNvPr id="44" name="Rectangle 43"/>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a:extLst>
              <a:ext uri="{FF2B5EF4-FFF2-40B4-BE49-F238E27FC236}">
                <a16:creationId xmlns:a16="http://schemas.microsoft.com/office/drawing/2014/main"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166318621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417564"/>
            <a:ext cx="7200800" cy="180345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6" name="Rectangle 5"/>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a:extLst>
              <a:ext uri="{FF2B5EF4-FFF2-40B4-BE49-F238E27FC236}">
                <a16:creationId xmlns:a16="http://schemas.microsoft.com/office/drawing/2014/main"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4224934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4" name="Title 3"/>
          <p:cNvSpPr>
            <a:spLocks noGrp="1"/>
          </p:cNvSpPr>
          <p:nvPr>
            <p:ph type="title"/>
          </p:nvPr>
        </p:nvSpPr>
        <p:spPr/>
        <p:txBody>
          <a:bodyPr/>
          <a:lstStyle>
            <a:lvl1pPr>
              <a:defRPr>
                <a:solidFill>
                  <a:schemeClr val="accent1"/>
                </a:solidFill>
              </a:defRPr>
            </a:lvl1pPr>
          </a:lstStyle>
          <a:p>
            <a:r>
              <a:rPr lang="en-AU"/>
              <a:t>Click to edit Master title style</a:t>
            </a:r>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514257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AU"/>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323933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257322"/>
            <a:ext cx="8640958" cy="3412160"/>
          </a:xfrm>
        </p:spPr>
        <p:txBody>
          <a:bodyPr/>
          <a:lstStyle>
            <a:lvl1pPr>
              <a:defRPr sz="2400"/>
            </a:lvl1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6" name="Text Placeholder 7"/>
          <p:cNvSpPr>
            <a:spLocks noGrp="1"/>
          </p:cNvSpPr>
          <p:nvPr>
            <p:ph type="body" sz="quarter" idx="13" hasCustomPrompt="1"/>
          </p:nvPr>
        </p:nvSpPr>
        <p:spPr>
          <a:xfrm>
            <a:off x="261850" y="297216"/>
            <a:ext cx="8630630" cy="7110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2" name="Footer Placeholder 1"/>
          <p:cNvSpPr>
            <a:spLocks noGrp="1"/>
          </p:cNvSpPr>
          <p:nvPr>
            <p:ph type="ftr" sz="quarter" idx="14"/>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2841686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3" name="Content Placeholder 2"/>
          <p:cNvSpPr>
            <a:spLocks noGrp="1"/>
          </p:cNvSpPr>
          <p:nvPr>
            <p:ph sz="half" idx="1"/>
          </p:nvPr>
        </p:nvSpPr>
        <p:spPr>
          <a:xfrm>
            <a:off x="251520"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4" name="Content Placeholder 3"/>
          <p:cNvSpPr>
            <a:spLocks noGrp="1"/>
          </p:cNvSpPr>
          <p:nvPr>
            <p:ph sz="half" idx="2"/>
          </p:nvPr>
        </p:nvSpPr>
        <p:spPr>
          <a:xfrm>
            <a:off x="4674295"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5" name="Footer Placeholder 4"/>
          <p:cNvSpPr>
            <a:spLocks noGrp="1"/>
          </p:cNvSpPr>
          <p:nvPr>
            <p:ph type="ftr" sz="quarter" idx="10"/>
          </p:nvPr>
        </p:nvSpPr>
        <p:spPr/>
        <p:txBody>
          <a:bodyPr/>
          <a:lstStyle/>
          <a:p>
            <a:r>
              <a:rPr lang="en-AU"/>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865066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444168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image" Target="../media/image2.emf"/><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image" Target="../media/image2.emf"/><Relationship Id="rId2" Type="http://schemas.openxmlformats.org/officeDocument/2006/relationships/slideLayout" Target="../slideLayouts/slideLayout36.xml"/><Relationship Id="rId16" Type="http://schemas.openxmlformats.org/officeDocument/2006/relationships/theme" Target="../theme/theme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269159"/>
            <a:ext cx="8640960" cy="710406"/>
          </a:xfrm>
          <a:prstGeom prst="rect">
            <a:avLst/>
          </a:prstGeom>
        </p:spPr>
        <p:txBody>
          <a:bodyPr vert="horz" lIns="0" tIns="0" rIns="0" bIns="0" rtlCol="0" anchor="t" anchorCtr="0">
            <a:normAutofit/>
          </a:bodyPr>
          <a:lstStyle/>
          <a:p>
            <a:r>
              <a:rPr lang="en-AU"/>
              <a:t>Click to edit Master title style</a:t>
            </a:r>
            <a:endParaRPr lang="en-AU" dirty="0"/>
          </a:p>
        </p:txBody>
      </p:sp>
      <p:sp>
        <p:nvSpPr>
          <p:cNvPr id="3" name="Text Placeholder 2"/>
          <p:cNvSpPr>
            <a:spLocks noGrp="1"/>
          </p:cNvSpPr>
          <p:nvPr>
            <p:ph type="body" idx="1"/>
          </p:nvPr>
        </p:nvSpPr>
        <p:spPr>
          <a:xfrm>
            <a:off x="251522" y="1097306"/>
            <a:ext cx="8640958" cy="3971428"/>
          </a:xfrm>
          <a:prstGeom prst="rect">
            <a:avLst/>
          </a:prstGeom>
        </p:spPr>
        <p:txBody>
          <a:bodyPr vert="horz" lIns="0" tIns="0" rIns="0" bIns="0" rtlCol="0">
            <a:normAutofit/>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5" name="Footer Placeholder 4"/>
          <p:cNvSpPr>
            <a:spLocks noGrp="1"/>
          </p:cNvSpPr>
          <p:nvPr>
            <p:ph type="ftr" sz="quarter" idx="3"/>
          </p:nvPr>
        </p:nvSpPr>
        <p:spPr>
          <a:xfrm>
            <a:off x="601375" y="5420278"/>
            <a:ext cx="6083845" cy="103562"/>
          </a:xfrm>
          <a:prstGeom prst="rect">
            <a:avLst/>
          </a:prstGeom>
        </p:spPr>
        <p:txBody>
          <a:bodyPr vert="horz" lIns="0" tIns="0" rIns="0" bIns="0" rtlCol="0" anchor="ctr"/>
          <a:lstStyle>
            <a:lvl1pPr algn="l">
              <a:defRPr sz="900">
                <a:solidFill>
                  <a:schemeClr val="accent3"/>
                </a:solidFill>
              </a:defRPr>
            </a:lvl1pPr>
          </a:lstStyle>
          <a:p>
            <a:r>
              <a:rPr lang="en-AU"/>
              <a:t>COMP6452 Software Architecture for Blockchain Applications |  Data61, CSIRO</a:t>
            </a:r>
            <a:endParaRPr lang="en-AU" dirty="0"/>
          </a:p>
        </p:txBody>
      </p:sp>
      <p:sp>
        <p:nvSpPr>
          <p:cNvPr id="18" name="Slide Number Placeholder 17"/>
          <p:cNvSpPr>
            <a:spLocks noGrp="1"/>
          </p:cNvSpPr>
          <p:nvPr>
            <p:ph type="sldNum" sz="quarter" idx="4"/>
          </p:nvPr>
        </p:nvSpPr>
        <p:spPr>
          <a:xfrm>
            <a:off x="253582" y="5420278"/>
            <a:ext cx="288789" cy="106122"/>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endParaRPr lang="en-AU" dirty="0"/>
          </a:p>
        </p:txBody>
      </p:sp>
      <p:sp>
        <p:nvSpPr>
          <p:cNvPr id="36" name="AutoShape 4"/>
          <p:cNvSpPr>
            <a:spLocks noChangeAspect="1" noChangeArrowheads="1" noTextEdit="1"/>
          </p:cNvSpPr>
          <p:nvPr/>
        </p:nvSpPr>
        <p:spPr bwMode="auto">
          <a:xfrm>
            <a:off x="3183" y="2772175"/>
            <a:ext cx="9161463" cy="668072"/>
          </a:xfrm>
          <a:prstGeom prst="rect">
            <a:avLst/>
          </a:prstGeom>
          <a:noFill/>
          <a:ln>
            <a:noFill/>
          </a:ln>
        </p:spPr>
        <p:txBody>
          <a:bodyPr/>
          <a:lstStyle/>
          <a:p>
            <a:pPr>
              <a:defRPr/>
            </a:pPr>
            <a:endParaRPr lang="en-AU"/>
          </a:p>
        </p:txBody>
      </p:sp>
      <p:sp>
        <p:nvSpPr>
          <p:cNvPr id="38" name="Rectangle 7"/>
          <p:cNvSpPr>
            <a:spLocks noChangeArrowheads="1"/>
          </p:cNvSpPr>
          <p:nvPr/>
        </p:nvSpPr>
        <p:spPr bwMode="auto">
          <a:xfrm>
            <a:off x="12701" y="3031467"/>
            <a:ext cx="9142412" cy="408781"/>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6" y="3022207"/>
            <a:ext cx="9167813" cy="453761"/>
          </a:xfrm>
          <a:prstGeom prst="rect">
            <a:avLst/>
          </a:prstGeom>
          <a:noFill/>
          <a:ln w="9525">
            <a:noFill/>
            <a:miter lim="800000"/>
            <a:headEnd/>
            <a:tailEnd/>
          </a:ln>
        </p:spPr>
        <p:txBody>
          <a:bodyPr/>
          <a:lstStyle/>
          <a:p>
            <a:pPr>
              <a:defRPr/>
            </a:pPr>
            <a:endParaRPr lang="en-US"/>
          </a:p>
        </p:txBody>
      </p:sp>
      <p:pic>
        <p:nvPicPr>
          <p:cNvPr id="10" name="Picture 9"/>
          <p:cNvPicPr>
            <a:picLocks noChangeAspect="1"/>
          </p:cNvPicPr>
          <p:nvPr userDrawn="1"/>
        </p:nvPicPr>
        <p:blipFill>
          <a:blip r:embed="rId17"/>
          <a:stretch>
            <a:fillRect/>
          </a:stretch>
        </p:blipFill>
        <p:spPr>
          <a:xfrm>
            <a:off x="8460432" y="5089748"/>
            <a:ext cx="442169" cy="442169"/>
          </a:xfrm>
          <a:prstGeom prst="rect">
            <a:avLst/>
          </a:prstGeom>
        </p:spPr>
      </p:pic>
    </p:spTree>
    <p:extLst>
      <p:ext uri="{BB962C8B-B14F-4D97-AF65-F5344CB8AC3E}">
        <p14:creationId xmlns:p14="http://schemas.microsoft.com/office/powerpoint/2010/main" val="4022737140"/>
      </p:ext>
    </p:extLst>
  </p:cSld>
  <p:clrMap bg1="lt1" tx1="dk1" bg2="lt2" tx2="dk2" accent1="accent1" accent2="accent2" accent3="accent3" accent4="accent4" accent5="accent5" accent6="accent6" hlink="hlink" folHlink="folHlink"/>
  <p:sldLayoutIdLst>
    <p:sldLayoutId id="2147483684" r:id="rId1"/>
    <p:sldLayoutId id="2147483697" r:id="rId2"/>
    <p:sldLayoutId id="2147483701" r:id="rId3"/>
    <p:sldLayoutId id="2147483685" r:id="rId4"/>
    <p:sldLayoutId id="2147483705" r:id="rId5"/>
    <p:sldLayoutId id="2147483686" r:id="rId6"/>
    <p:sldLayoutId id="2147483687" r:id="rId7"/>
    <p:sldLayoutId id="2147483688" r:id="rId8"/>
    <p:sldLayoutId id="2147483689" r:id="rId9"/>
    <p:sldLayoutId id="2147483708" r:id="rId10"/>
    <p:sldLayoutId id="2147483690" r:id="rId11"/>
    <p:sldLayoutId id="2147483691" r:id="rId12"/>
    <p:sldLayoutId id="2147483692" r:id="rId13"/>
    <p:sldLayoutId id="2147483693" r:id="rId14"/>
    <p:sldLayoutId id="2147483694" r:id="rId15"/>
  </p:sldLayoutIdLst>
  <p:hf hd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894956"/>
            <a:ext cx="8640960" cy="710406"/>
          </a:xfrm>
          <a:prstGeom prst="rect">
            <a:avLst/>
          </a:prstGeom>
        </p:spPr>
        <p:txBody>
          <a:bodyPr vert="horz" lIns="0" tIns="0" rIns="0" bIns="0" rtlCol="0" anchor="t" anchorCtr="0">
            <a:normAutofit/>
          </a:bodyPr>
          <a:lstStyle/>
          <a:p>
            <a:r>
              <a:rPr lang="en-US" dirty="0"/>
              <a:t>Click to edit Master title style</a:t>
            </a:r>
            <a:endParaRPr lang="en-AU" dirty="0"/>
          </a:p>
        </p:txBody>
      </p:sp>
      <p:sp>
        <p:nvSpPr>
          <p:cNvPr id="3" name="Text Placeholder 2"/>
          <p:cNvSpPr>
            <a:spLocks noGrp="1"/>
          </p:cNvSpPr>
          <p:nvPr>
            <p:ph type="body" idx="1"/>
          </p:nvPr>
        </p:nvSpPr>
        <p:spPr>
          <a:xfrm>
            <a:off x="251522" y="1723100"/>
            <a:ext cx="8640958" cy="353466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3"/>
          </p:nvPr>
        </p:nvSpPr>
        <p:spPr>
          <a:xfrm>
            <a:off x="601375" y="5420278"/>
            <a:ext cx="6083845" cy="103562"/>
          </a:xfrm>
          <a:prstGeom prst="rect">
            <a:avLst/>
          </a:prstGeom>
        </p:spPr>
        <p:txBody>
          <a:bodyPr vert="horz" lIns="0" tIns="0" rIns="0" bIns="0" rtlCol="0" anchor="ctr"/>
          <a:lstStyle>
            <a:lvl1pPr algn="l">
              <a:defRPr sz="900">
                <a:solidFill>
                  <a:schemeClr val="accent3"/>
                </a:solidFill>
              </a:defRPr>
            </a:lvl1pPr>
          </a:lstStyle>
          <a:p>
            <a:r>
              <a:rPr lang="en-AU"/>
              <a:t>COMP6452 Software Architecture for Blockchain Applications |  Data61, CSIRO</a:t>
            </a:r>
            <a:endParaRPr lang="en-AU" dirty="0"/>
          </a:p>
        </p:txBody>
      </p:sp>
      <p:sp>
        <p:nvSpPr>
          <p:cNvPr id="18" name="Slide Number Placeholder 17"/>
          <p:cNvSpPr>
            <a:spLocks noGrp="1"/>
          </p:cNvSpPr>
          <p:nvPr>
            <p:ph type="sldNum" sz="quarter" idx="4"/>
          </p:nvPr>
        </p:nvSpPr>
        <p:spPr>
          <a:xfrm>
            <a:off x="253582" y="5420278"/>
            <a:ext cx="288789" cy="106122"/>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endParaRPr lang="en-AU" dirty="0"/>
          </a:p>
        </p:txBody>
      </p:sp>
      <p:sp>
        <p:nvSpPr>
          <p:cNvPr id="36" name="AutoShape 4"/>
          <p:cNvSpPr>
            <a:spLocks noChangeAspect="1" noChangeArrowheads="1" noTextEdit="1"/>
          </p:cNvSpPr>
          <p:nvPr/>
        </p:nvSpPr>
        <p:spPr bwMode="auto">
          <a:xfrm>
            <a:off x="3183" y="2772175"/>
            <a:ext cx="9161463" cy="668072"/>
          </a:xfrm>
          <a:prstGeom prst="rect">
            <a:avLst/>
          </a:prstGeom>
          <a:noFill/>
          <a:ln>
            <a:noFill/>
          </a:ln>
        </p:spPr>
        <p:txBody>
          <a:bodyPr/>
          <a:lstStyle/>
          <a:p>
            <a:pPr>
              <a:defRPr/>
            </a:pPr>
            <a:endParaRPr lang="en-AU"/>
          </a:p>
        </p:txBody>
      </p:sp>
      <p:sp>
        <p:nvSpPr>
          <p:cNvPr id="38" name="Rectangle 7"/>
          <p:cNvSpPr>
            <a:spLocks noChangeArrowheads="1"/>
          </p:cNvSpPr>
          <p:nvPr/>
        </p:nvSpPr>
        <p:spPr bwMode="auto">
          <a:xfrm>
            <a:off x="12701" y="3031467"/>
            <a:ext cx="9142412" cy="408781"/>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6" y="3022207"/>
            <a:ext cx="9167813" cy="453761"/>
          </a:xfrm>
          <a:prstGeom prst="rect">
            <a:avLst/>
          </a:prstGeom>
          <a:noFill/>
          <a:ln w="9525">
            <a:noFill/>
            <a:miter lim="800000"/>
            <a:headEnd/>
            <a:tailEnd/>
          </a:ln>
        </p:spPr>
        <p:txBody>
          <a:bodyPr/>
          <a:lstStyle/>
          <a:p>
            <a:pPr>
              <a:defRPr/>
            </a:pPr>
            <a:endParaRPr lang="en-US"/>
          </a:p>
        </p:txBody>
      </p:sp>
      <p:pic>
        <p:nvPicPr>
          <p:cNvPr id="10" name="Picture 9">
            <a:extLst>
              <a:ext uri="{FF2B5EF4-FFF2-40B4-BE49-F238E27FC236}">
                <a16:creationId xmlns:a16="http://schemas.microsoft.com/office/drawing/2014/main" id="{796FE2B2-8DDC-4761-A30D-146F3B72AA27}"/>
              </a:ext>
            </a:extLst>
          </p:cNvPr>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251519" y="195486"/>
            <a:ext cx="936488" cy="442800"/>
          </a:xfrm>
          <a:prstGeom prst="rect">
            <a:avLst/>
          </a:prstGeom>
        </p:spPr>
      </p:pic>
    </p:spTree>
    <p:extLst>
      <p:ext uri="{BB962C8B-B14F-4D97-AF65-F5344CB8AC3E}">
        <p14:creationId xmlns:p14="http://schemas.microsoft.com/office/powerpoint/2010/main" val="101231434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Lst>
  <p:hf hd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269159"/>
            <a:ext cx="8640960" cy="710406"/>
          </a:xfrm>
          <a:prstGeom prst="rect">
            <a:avLst/>
          </a:prstGeom>
        </p:spPr>
        <p:txBody>
          <a:bodyPr vert="horz" lIns="0" tIns="0" rIns="0" bIns="0" rtlCol="0" anchor="t" anchorCtr="0">
            <a:normAutofit/>
          </a:bodyPr>
          <a:lstStyle/>
          <a:p>
            <a:r>
              <a:rPr lang="en-US" dirty="0"/>
              <a:t>Click to edit Master title style</a:t>
            </a:r>
            <a:endParaRPr lang="en-AU" dirty="0"/>
          </a:p>
        </p:txBody>
      </p:sp>
      <p:sp>
        <p:nvSpPr>
          <p:cNvPr id="3" name="Text Placeholder 2"/>
          <p:cNvSpPr>
            <a:spLocks noGrp="1"/>
          </p:cNvSpPr>
          <p:nvPr>
            <p:ph type="body" idx="1"/>
          </p:nvPr>
        </p:nvSpPr>
        <p:spPr>
          <a:xfrm>
            <a:off x="251522" y="1097306"/>
            <a:ext cx="8640958" cy="3971428"/>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3"/>
          </p:nvPr>
        </p:nvSpPr>
        <p:spPr>
          <a:xfrm>
            <a:off x="601375" y="5420278"/>
            <a:ext cx="6083845" cy="103562"/>
          </a:xfrm>
          <a:prstGeom prst="rect">
            <a:avLst/>
          </a:prstGeom>
        </p:spPr>
        <p:txBody>
          <a:bodyPr vert="horz" lIns="0" tIns="0" rIns="0" bIns="0" rtlCol="0" anchor="ctr"/>
          <a:lstStyle>
            <a:lvl1pPr algn="l">
              <a:defRPr sz="900">
                <a:solidFill>
                  <a:schemeClr val="accent3"/>
                </a:solidFill>
              </a:defRPr>
            </a:lvl1pPr>
          </a:lstStyle>
          <a:p>
            <a:r>
              <a:rPr lang="en-AU"/>
              <a:t>COMP6452 Software Architecture for Blockchain Applications |  Data61, CSIRO</a:t>
            </a:r>
            <a:endParaRPr lang="en-AU" dirty="0"/>
          </a:p>
        </p:txBody>
      </p:sp>
      <p:sp>
        <p:nvSpPr>
          <p:cNvPr id="18" name="Slide Number Placeholder 17"/>
          <p:cNvSpPr>
            <a:spLocks noGrp="1"/>
          </p:cNvSpPr>
          <p:nvPr>
            <p:ph type="sldNum" sz="quarter" idx="4"/>
          </p:nvPr>
        </p:nvSpPr>
        <p:spPr>
          <a:xfrm>
            <a:off x="253582" y="5420278"/>
            <a:ext cx="288789" cy="106122"/>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endParaRPr lang="en-AU" dirty="0"/>
          </a:p>
        </p:txBody>
      </p:sp>
      <p:sp>
        <p:nvSpPr>
          <p:cNvPr id="36" name="AutoShape 4"/>
          <p:cNvSpPr>
            <a:spLocks noChangeAspect="1" noChangeArrowheads="1" noTextEdit="1"/>
          </p:cNvSpPr>
          <p:nvPr/>
        </p:nvSpPr>
        <p:spPr bwMode="auto">
          <a:xfrm>
            <a:off x="3183" y="2772175"/>
            <a:ext cx="9161463" cy="668072"/>
          </a:xfrm>
          <a:prstGeom prst="rect">
            <a:avLst/>
          </a:prstGeom>
          <a:noFill/>
          <a:ln>
            <a:noFill/>
          </a:ln>
        </p:spPr>
        <p:txBody>
          <a:bodyPr/>
          <a:lstStyle/>
          <a:p>
            <a:pPr>
              <a:defRPr/>
            </a:pPr>
            <a:endParaRPr lang="en-AU"/>
          </a:p>
        </p:txBody>
      </p:sp>
      <p:sp>
        <p:nvSpPr>
          <p:cNvPr id="38" name="Rectangle 7"/>
          <p:cNvSpPr>
            <a:spLocks noChangeArrowheads="1"/>
          </p:cNvSpPr>
          <p:nvPr/>
        </p:nvSpPr>
        <p:spPr bwMode="auto">
          <a:xfrm>
            <a:off x="12701" y="3031467"/>
            <a:ext cx="9142412" cy="408781"/>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6" y="3022207"/>
            <a:ext cx="9167813" cy="453761"/>
          </a:xfrm>
          <a:prstGeom prst="rect">
            <a:avLst/>
          </a:prstGeom>
          <a:noFill/>
          <a:ln w="9525">
            <a:noFill/>
            <a:miter lim="800000"/>
            <a:headEnd/>
            <a:tailEnd/>
          </a:ln>
        </p:spPr>
        <p:txBody>
          <a:bodyPr/>
          <a:lstStyle/>
          <a:p>
            <a:pPr>
              <a:defRPr/>
            </a:pPr>
            <a:endParaRPr lang="en-US"/>
          </a:p>
        </p:txBody>
      </p:sp>
      <p:pic>
        <p:nvPicPr>
          <p:cNvPr id="11" name="Picture 10">
            <a:extLst>
              <a:ext uri="{FF2B5EF4-FFF2-40B4-BE49-F238E27FC236}">
                <a16:creationId xmlns:a16="http://schemas.microsoft.com/office/drawing/2014/main" id="{7BA40757-ADD5-4694-B94E-BDC7B2C517F2}"/>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7956376" y="5089748"/>
            <a:ext cx="936488" cy="442800"/>
          </a:xfrm>
          <a:prstGeom prst="rect">
            <a:avLst/>
          </a:prstGeom>
        </p:spPr>
      </p:pic>
    </p:spTree>
    <p:extLst>
      <p:ext uri="{BB962C8B-B14F-4D97-AF65-F5344CB8AC3E}">
        <p14:creationId xmlns:p14="http://schemas.microsoft.com/office/powerpoint/2010/main" val="3743892415"/>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Lst>
  <p:hf hd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hyperlink" Target="https://en.wikipedia.org/wiki/Public-key_cryptography"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8.xml"/><Relationship Id="rId4" Type="http://schemas.openxmlformats.org/officeDocument/2006/relationships/hyperlink" Target="http://bitnodes.21.co/"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9.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9.xml"/><Relationship Id="rId4" Type="http://schemas.openxmlformats.org/officeDocument/2006/relationships/hyperlink" Target="https://blog.scottlogic.com/2016/04/04/jenny-from-the-blockchain.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2.xml"/><Relationship Id="rId1" Type="http://schemas.openxmlformats.org/officeDocument/2006/relationships/slideLayout" Target="../slideLayouts/slideLayout19.xml"/><Relationship Id="rId4" Type="http://schemas.openxmlformats.org/officeDocument/2006/relationships/image" Target="../media/image24.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3" Type="http://schemas.openxmlformats.org/officeDocument/2006/relationships/hyperlink" Target="https://ethgasstation.info/" TargetMode="External"/><Relationship Id="rId2" Type="http://schemas.openxmlformats.org/officeDocument/2006/relationships/notesSlide" Target="../notesSlides/notesSlide26.xml"/><Relationship Id="rId1" Type="http://schemas.openxmlformats.org/officeDocument/2006/relationships/slideLayout" Target="../slideLayouts/slideLayout19.xml"/><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0.xml"/><Relationship Id="rId1" Type="http://schemas.openxmlformats.org/officeDocument/2006/relationships/slideLayout" Target="../slideLayouts/slideLayout19.xml"/><Relationship Id="rId4" Type="http://schemas.openxmlformats.org/officeDocument/2006/relationships/hyperlink" Target="https://ethereum.stackexchange.com/questions/268/ethereum-block-architecture"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hyperlink" Target="https://solidity.readthedocs.io/en/latest/" TargetMode="External"/><Relationship Id="rId2" Type="http://schemas.openxmlformats.org/officeDocument/2006/relationships/notesSlide" Target="../notesSlides/notesSlide34.xml"/><Relationship Id="rId1" Type="http://schemas.openxmlformats.org/officeDocument/2006/relationships/slideLayout" Target="../slideLayouts/slideLayout19.xml"/><Relationship Id="rId6" Type="http://schemas.openxmlformats.org/officeDocument/2006/relationships/hyperlink" Target="https://consensys.github.io/smart-contract-best-practices/" TargetMode="External"/><Relationship Id="rId5" Type="http://schemas.openxmlformats.org/officeDocument/2006/relationships/hyperlink" Target="https://ethereumbuilders.gitbooks.io/guide/content/en/solidity_tutorials.html" TargetMode="External"/><Relationship Id="rId4" Type="http://schemas.openxmlformats.org/officeDocument/2006/relationships/hyperlink" Target="https://solidity.readthedocs.io/en/latest/solidity-by-example.html"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3" Type="http://schemas.openxmlformats.org/officeDocument/2006/relationships/hyperlink" Target="https://www.bitdegree.org/learn/solidity-visibility-and-getters" TargetMode="External"/><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3" Type="http://schemas.openxmlformats.org/officeDocument/2006/relationships/hyperlink" Target="https://www.stateofthedapps.com/" TargetMode="External"/><Relationship Id="rId2" Type="http://schemas.openxmlformats.org/officeDocument/2006/relationships/notesSlide" Target="../notesSlides/notesSlide40.xml"/><Relationship Id="rId1" Type="http://schemas.openxmlformats.org/officeDocument/2006/relationships/slideLayout" Target="../slideLayouts/slideLayout19.xml"/><Relationship Id="rId4" Type="http://schemas.openxmlformats.org/officeDocument/2006/relationships/image" Target="../media/image32.png"/></Relationships>
</file>

<file path=ppt/slides/_rels/slide42.xml.rels><?xml version="1.0" encoding="UTF-8" standalone="yes"?>
<Relationships xmlns="http://schemas.openxmlformats.org/package/2006/relationships"><Relationship Id="rId3" Type="http://schemas.openxmlformats.org/officeDocument/2006/relationships/hyperlink" Target="https://theethereum.wiki/w/index.php/ERC20_Token_Standard" TargetMode="External"/><Relationship Id="rId2" Type="http://schemas.openxmlformats.org/officeDocument/2006/relationships/notesSlide" Target="../notesSlides/notesSlide41.xml"/><Relationship Id="rId1" Type="http://schemas.openxmlformats.org/officeDocument/2006/relationships/slideLayout" Target="../slideLayouts/slideLayout23.xml"/><Relationship Id="rId6" Type="http://schemas.openxmlformats.org/officeDocument/2006/relationships/image" Target="../media/image33.png"/><Relationship Id="rId5" Type="http://schemas.openxmlformats.org/officeDocument/2006/relationships/hyperlink" Target="https://www.cryptokitties.co/" TargetMode="External"/><Relationship Id="rId4" Type="http://schemas.openxmlformats.org/officeDocument/2006/relationships/hyperlink" Target="https://github.com/ethereum/EIPs/issues/721"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45.xml"/><Relationship Id="rId1" Type="http://schemas.openxmlformats.org/officeDocument/2006/relationships/slideLayout" Target="../slideLayouts/slideLayout19.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4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8.xml"/><Relationship Id="rId1" Type="http://schemas.openxmlformats.org/officeDocument/2006/relationships/slideLayout" Target="../slideLayouts/slideLayout28.xml"/><Relationship Id="rId4" Type="http://schemas.openxmlformats.org/officeDocument/2006/relationships/image" Target="../media/image42.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9.xml"/><Relationship Id="rId6" Type="http://schemas.openxmlformats.org/officeDocument/2006/relationships/hyperlink" Target="https://en.wikipedia.org/wiki/Cryptographic_hash_function" TargetMode="External"/><Relationship Id="rId5" Type="http://schemas.openxmlformats.org/officeDocument/2006/relationships/hyperlink" Target="https://en.wikipedia.org/wiki/Hash_function" TargetMode="External"/><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9.xml"/><Relationship Id="rId1" Type="http://schemas.openxmlformats.org/officeDocument/2006/relationships/slideLayout" Target="../slideLayouts/slideLayout28.xml"/><Relationship Id="rId6" Type="http://schemas.openxmlformats.org/officeDocument/2006/relationships/hyperlink" Target="https://hyperledger-fabric.readthedocs.io/en/release-2.0/ledger/ledger.html" TargetMode="External"/><Relationship Id="rId5" Type="http://schemas.openxmlformats.org/officeDocument/2006/relationships/image" Target="../media/image45.png"/><Relationship Id="rId4" Type="http://schemas.openxmlformats.org/officeDocument/2006/relationships/image" Target="../media/image44.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hyperlink" Target="https://en.wikipedia.org/wiki/Public-key_cryptography"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8.xml"/><Relationship Id="rId5" Type="http://schemas.openxmlformats.org/officeDocument/2006/relationships/hyperlink" Target="https://en.wikipedia.org/wiki/Public-key_cryptography" TargetMode="Externa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9371BB-9C33-4129-85DF-8AEA046330EB}"/>
              </a:ext>
            </a:extLst>
          </p:cNvPr>
          <p:cNvSpPr>
            <a:spLocks noGrp="1"/>
          </p:cNvSpPr>
          <p:nvPr>
            <p:ph type="ctrTitle"/>
          </p:nvPr>
        </p:nvSpPr>
        <p:spPr/>
        <p:txBody>
          <a:bodyPr>
            <a:normAutofit/>
          </a:bodyPr>
          <a:lstStyle/>
          <a:p>
            <a:r>
              <a:rPr lang="en-AU" sz="3000" dirty="0"/>
              <a:t>Blockchain Platforms</a:t>
            </a:r>
          </a:p>
        </p:txBody>
      </p:sp>
      <p:sp>
        <p:nvSpPr>
          <p:cNvPr id="5" name="Title 3">
            <a:extLst>
              <a:ext uri="{FF2B5EF4-FFF2-40B4-BE49-F238E27FC236}">
                <a16:creationId xmlns:a16="http://schemas.microsoft.com/office/drawing/2014/main" id="{C99371BB-9C33-4129-85DF-8AEA046330EB}"/>
              </a:ext>
            </a:extLst>
          </p:cNvPr>
          <p:cNvSpPr txBox="1">
            <a:spLocks/>
          </p:cNvSpPr>
          <p:nvPr/>
        </p:nvSpPr>
        <p:spPr>
          <a:xfrm>
            <a:off x="179512" y="121196"/>
            <a:ext cx="3384376" cy="1944216"/>
          </a:xfrm>
          <a:prstGeom prst="rect">
            <a:avLst/>
          </a:prstGeom>
        </p:spPr>
        <p:txBody>
          <a:bodyPr vert="horz" lIns="0" tIns="0" rIns="0" bIns="0" rtlCol="0" anchor="t" anchorCtr="0">
            <a:normAutofit/>
          </a:bodyPr>
          <a:lstStyle>
            <a:lvl1pPr algn="l" defTabSz="914400" rtl="0" eaLnBrk="1" latinLnBrk="0" hangingPunct="1">
              <a:lnSpc>
                <a:spcPct val="90000"/>
              </a:lnSpc>
              <a:spcBef>
                <a:spcPct val="0"/>
              </a:spcBef>
              <a:buNone/>
              <a:defRPr sz="3600" b="0" kern="1200">
                <a:solidFill>
                  <a:schemeClr val="accent3"/>
                </a:solidFill>
                <a:latin typeface="+mj-lt"/>
                <a:ea typeface="+mj-ea"/>
                <a:cs typeface="+mj-cs"/>
              </a:defRPr>
            </a:lvl1pPr>
          </a:lstStyle>
          <a:p>
            <a:r>
              <a:rPr lang="en-AU" sz="2400" b="1" dirty="0"/>
              <a:t>COMP6452</a:t>
            </a:r>
            <a:br>
              <a:rPr lang="en-AU" sz="2400" b="1" dirty="0"/>
            </a:br>
            <a:r>
              <a:rPr lang="en-AU" sz="2400" b="1" dirty="0"/>
              <a:t>Software Architecture for Blockchain Applications</a:t>
            </a:r>
          </a:p>
        </p:txBody>
      </p:sp>
      <p:sp>
        <p:nvSpPr>
          <p:cNvPr id="6" name="Footer Placeholder 2">
            <a:extLst>
              <a:ext uri="{FF2B5EF4-FFF2-40B4-BE49-F238E27FC236}">
                <a16:creationId xmlns:a16="http://schemas.microsoft.com/office/drawing/2014/main" id="{2F94C511-5ACB-44DF-814A-16D678B05E07}"/>
              </a:ext>
            </a:extLst>
          </p:cNvPr>
          <p:cNvSpPr txBox="1">
            <a:spLocks/>
          </p:cNvSpPr>
          <p:nvPr/>
        </p:nvSpPr>
        <p:spPr bwMode="auto">
          <a:xfrm>
            <a:off x="251520" y="4153644"/>
            <a:ext cx="6001230" cy="1312222"/>
          </a:xfrm>
          <a:prstGeom prst="rect">
            <a:avLst/>
          </a:prstGeom>
          <a:noFill/>
          <a:ln w="9525">
            <a:noFill/>
            <a:miter lim="800000"/>
            <a:headEnd/>
            <a:tailEnd/>
          </a:ln>
        </p:spPr>
        <p:txBody>
          <a:bodyPr lIns="0" tIns="0" rIns="0" bIns="0"/>
          <a:lstStyle/>
          <a:p>
            <a:endParaRPr lang="en-AU" sz="1100" dirty="0">
              <a:latin typeface="Calibri" pitchFamily="34" charset="0"/>
            </a:endParaRPr>
          </a:p>
          <a:p>
            <a:endParaRPr lang="en-AU" sz="1100" dirty="0">
              <a:latin typeface="Calibri" pitchFamily="34" charset="0"/>
            </a:endParaRPr>
          </a:p>
          <a:p>
            <a:r>
              <a:rPr lang="en-AU" sz="1100" b="1" dirty="0">
                <a:latin typeface="Calibri" pitchFamily="34" charset="0"/>
              </a:rPr>
              <a:t>Dilum Bandara</a:t>
            </a:r>
          </a:p>
          <a:p>
            <a:r>
              <a:rPr lang="en-AU" sz="1100" b="1" dirty="0">
                <a:latin typeface="Calibri" pitchFamily="34" charset="0"/>
              </a:rPr>
              <a:t>  </a:t>
            </a:r>
            <a:r>
              <a:rPr lang="en-AU" sz="1100" dirty="0">
                <a:latin typeface="Calibri" pitchFamily="34" charset="0"/>
              </a:rPr>
              <a:t>| Research Scientist </a:t>
            </a:r>
          </a:p>
          <a:p>
            <a:r>
              <a:rPr lang="en-AU" sz="1100" dirty="0">
                <a:latin typeface="Calibri" pitchFamily="34" charset="0"/>
              </a:rPr>
              <a:t>  | Architecture &amp; Analytics Platforms (AAP) team </a:t>
            </a:r>
          </a:p>
          <a:p>
            <a:r>
              <a:rPr lang="en-AU" sz="1100" dirty="0">
                <a:latin typeface="Calibri" pitchFamily="34" charset="0"/>
              </a:rPr>
              <a:t>  | Dilum.Bandara@data61.csiro.au</a:t>
            </a:r>
          </a:p>
        </p:txBody>
      </p:sp>
    </p:spTree>
    <p:extLst>
      <p:ext uri="{BB962C8B-B14F-4D97-AF65-F5344CB8AC3E}">
        <p14:creationId xmlns:p14="http://schemas.microsoft.com/office/powerpoint/2010/main" val="4207733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noProof="0" dirty="0"/>
              <a:t>Public-Key </a:t>
            </a:r>
            <a:r>
              <a:rPr lang="en-AU" dirty="0"/>
              <a:t>Cryptography in Use in Blockchain</a:t>
            </a:r>
            <a:endParaRPr lang="en-AU" noProof="0" dirty="0"/>
          </a:p>
        </p:txBody>
      </p:sp>
      <p:sp>
        <p:nvSpPr>
          <p:cNvPr id="3" name="Content Placeholder 2"/>
          <p:cNvSpPr>
            <a:spLocks noGrp="1"/>
          </p:cNvSpPr>
          <p:nvPr>
            <p:ph idx="1"/>
          </p:nvPr>
        </p:nvSpPr>
        <p:spPr>
          <a:xfrm>
            <a:off x="419100" y="1489348"/>
            <a:ext cx="4712065" cy="3683001"/>
          </a:xfrm>
        </p:spPr>
        <p:txBody>
          <a:bodyPr>
            <a:noAutofit/>
          </a:bodyPr>
          <a:lstStyle/>
          <a:p>
            <a:r>
              <a:rPr lang="en-AU" sz="2400" noProof="0" dirty="0"/>
              <a:t>Control over accounts using private key</a:t>
            </a:r>
          </a:p>
          <a:p>
            <a:pPr lvl="1"/>
            <a:r>
              <a:rPr lang="en-AU" sz="2000" noProof="0" dirty="0"/>
              <a:t>Control means the ability to act on behalf of the account</a:t>
            </a:r>
          </a:p>
          <a:p>
            <a:pPr lvl="1"/>
            <a:r>
              <a:rPr lang="en-AU" sz="2000" dirty="0"/>
              <a:t>E.g., </a:t>
            </a:r>
            <a:r>
              <a:rPr lang="en-AU" sz="2000" noProof="0" dirty="0"/>
              <a:t>spending the assets it owns</a:t>
            </a:r>
          </a:p>
          <a:p>
            <a:r>
              <a:rPr lang="en-AU" sz="2400" noProof="0" dirty="0"/>
              <a:t>Each account is known by its public key</a:t>
            </a:r>
          </a:p>
          <a:p>
            <a:pPr lvl="1"/>
            <a:r>
              <a:rPr lang="en-AU" sz="2000" noProof="0" dirty="0"/>
              <a:t>“Alice” here is really </a:t>
            </a:r>
            <a:r>
              <a:rPr lang="en-AU" sz="1400" noProof="0" dirty="0"/>
              <a:t>0x7a2f16dab8b5c2cf99c35e4c6a5beb45c7df8f87</a:t>
            </a:r>
          </a:p>
          <a:p>
            <a:pPr lvl="1"/>
            <a:r>
              <a:rPr lang="en-AU" sz="2000" noProof="0" dirty="0"/>
              <a:t>For some accounts, we may know the person/organization owning it</a:t>
            </a:r>
          </a:p>
          <a:p>
            <a:pPr lvl="1"/>
            <a:r>
              <a:rPr lang="en-AU" sz="2000" noProof="0" dirty="0"/>
              <a:t>But by default, we don‘t</a:t>
            </a:r>
          </a:p>
        </p:txBody>
      </p:sp>
      <p:pic>
        <p:nvPicPr>
          <p:cNvPr id="9" name="Content Placeholder 8"/>
          <p:cNvPicPr>
            <a:picLocks noGrp="1" noChangeAspect="1"/>
          </p:cNvPicPr>
          <p:nvPr>
            <p:ph sz="half" idx="4294967295"/>
          </p:nvPr>
        </p:nvPicPr>
        <p:blipFill>
          <a:blip r:embed="rId3"/>
          <a:stretch>
            <a:fillRect/>
          </a:stretch>
        </p:blipFill>
        <p:spPr>
          <a:xfrm>
            <a:off x="5198594" y="1605135"/>
            <a:ext cx="3805484" cy="2683115"/>
          </a:xfrm>
          <a:prstGeom prst="rect">
            <a:avLst/>
          </a:prstGeom>
        </p:spPr>
      </p:pic>
      <p:sp>
        <p:nvSpPr>
          <p:cNvPr id="8" name="TextBox 7"/>
          <p:cNvSpPr txBox="1"/>
          <p:nvPr/>
        </p:nvSpPr>
        <p:spPr>
          <a:xfrm>
            <a:off x="4499992" y="5089748"/>
            <a:ext cx="4504759" cy="261610"/>
          </a:xfrm>
          <a:prstGeom prst="rect">
            <a:avLst/>
          </a:prstGeom>
          <a:noFill/>
        </p:spPr>
        <p:txBody>
          <a:bodyPr wrap="none" rtlCol="0">
            <a:spAutoFit/>
          </a:bodyPr>
          <a:lstStyle/>
          <a:p>
            <a:r>
              <a:rPr lang="en-AU" sz="1100" dirty="0"/>
              <a:t>Some content from </a:t>
            </a:r>
            <a:r>
              <a:rPr lang="en-AU" sz="1100" dirty="0">
                <a:hlinkClick r:id="rId4"/>
              </a:rPr>
              <a:t>https://en.wikipedia.org/wiki/Public-key_cryptography</a:t>
            </a:r>
            <a:r>
              <a:rPr lang="en-AU" sz="1100" dirty="0"/>
              <a:t> </a:t>
            </a:r>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10</a:t>
            </a:fld>
            <a:r>
              <a:rPr lang="en-AU" dirty="0"/>
              <a:t>  |</a:t>
            </a:r>
          </a:p>
        </p:txBody>
      </p:sp>
    </p:spTree>
    <p:extLst>
      <p:ext uri="{BB962C8B-B14F-4D97-AF65-F5344CB8AC3E}">
        <p14:creationId xmlns:p14="http://schemas.microsoft.com/office/powerpoint/2010/main" val="99426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Bitcoin</a:t>
            </a:r>
          </a:p>
        </p:txBody>
      </p:sp>
    </p:spTree>
    <p:extLst>
      <p:ext uri="{BB962C8B-B14F-4D97-AF65-F5344CB8AC3E}">
        <p14:creationId xmlns:p14="http://schemas.microsoft.com/office/powerpoint/2010/main" val="16259504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noProof="0" dirty="0"/>
              <a:t>Bitcoin</a:t>
            </a:r>
          </a:p>
        </p:txBody>
      </p:sp>
      <p:sp>
        <p:nvSpPr>
          <p:cNvPr id="10" name="Content Placeholder 9">
            <a:extLst>
              <a:ext uri="{FF2B5EF4-FFF2-40B4-BE49-F238E27FC236}">
                <a16:creationId xmlns:a16="http://schemas.microsoft.com/office/drawing/2014/main" id="{0ED0F56A-FA0C-47A5-90F8-659D65362D02}"/>
              </a:ext>
            </a:extLst>
          </p:cNvPr>
          <p:cNvSpPr>
            <a:spLocks noGrp="1"/>
          </p:cNvSpPr>
          <p:nvPr>
            <p:ph idx="1"/>
          </p:nvPr>
        </p:nvSpPr>
        <p:spPr>
          <a:xfrm>
            <a:off x="419100" y="3239889"/>
            <a:ext cx="8471318" cy="2353915"/>
          </a:xfrm>
        </p:spPr>
        <p:txBody>
          <a:bodyPr vert="horz" lIns="0" tIns="0" rIns="0" bIns="0" rtlCol="0" anchor="t">
            <a:normAutofit fontScale="92500"/>
          </a:bodyPr>
          <a:lstStyle/>
          <a:p>
            <a:pPr marL="215900" indent="-215900"/>
            <a:r>
              <a:rPr lang="en-AU" sz="2400" dirty="0"/>
              <a:t>First cryptocurrency (BTC) built on the idea of a blockchain</a:t>
            </a:r>
            <a:endParaRPr lang="en-US" dirty="0"/>
          </a:p>
          <a:p>
            <a:pPr marL="395605" lvl="1" indent="-179705"/>
            <a:r>
              <a:rPr lang="en-AU" dirty="0"/>
              <a:t>2018 white</a:t>
            </a:r>
            <a:r>
              <a:rPr lang="en-AU" sz="2000" dirty="0"/>
              <a:t> paper by </a:t>
            </a:r>
            <a:r>
              <a:rPr lang="en-AU" dirty="0"/>
              <a:t>Satoshi Nakamoto</a:t>
            </a:r>
            <a:r>
              <a:rPr lang="en-AU" sz="2000" dirty="0"/>
              <a:t> – Paper never used the word “blockchain”</a:t>
            </a:r>
            <a:endParaRPr lang="en-AU" sz="2000" dirty="0">
              <a:cs typeface="Calibri"/>
            </a:endParaRPr>
          </a:p>
          <a:p>
            <a:pPr marL="395605" lvl="1" indent="-179705"/>
            <a:r>
              <a:rPr lang="en-AU" sz="2000" dirty="0"/>
              <a:t>Implementation in Jan. 2009</a:t>
            </a:r>
            <a:endParaRPr lang="en-AU" sz="2000" dirty="0">
              <a:cs typeface="Calibri"/>
            </a:endParaRPr>
          </a:p>
          <a:p>
            <a:pPr marL="215900" indent="-215900"/>
            <a:r>
              <a:rPr lang="en-AU" sz="2400" dirty="0"/>
              <a:t>Blockchain keeps track of the ownership of portions of that currency</a:t>
            </a:r>
            <a:endParaRPr lang="en-AU" sz="2400" dirty="0">
              <a:cs typeface="Calibri"/>
            </a:endParaRPr>
          </a:p>
          <a:p>
            <a:pPr marL="215900" indent="-215900"/>
            <a:r>
              <a:rPr lang="en-AU" sz="2400" dirty="0"/>
              <a:t>Time between blocks, called </a:t>
            </a:r>
            <a:r>
              <a:rPr lang="en-AU" sz="2400" i="1" dirty="0"/>
              <a:t>inter-block time</a:t>
            </a:r>
            <a:r>
              <a:rPr lang="en-AU" sz="2400" dirty="0"/>
              <a:t>, is on average 10-min</a:t>
            </a:r>
            <a:endParaRPr lang="en-AU" sz="2400" dirty="0">
              <a:cs typeface="Calibri"/>
            </a:endParaRPr>
          </a:p>
          <a:p>
            <a:pPr marL="395605" lvl="1" indent="-179705"/>
            <a:r>
              <a:rPr lang="en-AU" sz="2000" dirty="0"/>
              <a:t>But variation of times is high</a:t>
            </a:r>
            <a:endParaRPr lang="en-AU" sz="2000" dirty="0">
              <a:cs typeface="Calibri"/>
            </a:endParaRPr>
          </a:p>
        </p:txBody>
      </p:sp>
      <p:pic>
        <p:nvPicPr>
          <p:cNvPr id="29" name="Picture 28">
            <a:extLst>
              <a:ext uri="{FF2B5EF4-FFF2-40B4-BE49-F238E27FC236}">
                <a16:creationId xmlns:a16="http://schemas.microsoft.com/office/drawing/2014/main" id="{F4D62E13-0394-43EA-933D-26FA6B4469AC}"/>
              </a:ext>
            </a:extLst>
          </p:cNvPr>
          <p:cNvPicPr>
            <a:picLocks noChangeAspect="1"/>
          </p:cNvPicPr>
          <p:nvPr/>
        </p:nvPicPr>
        <p:blipFill>
          <a:blip r:embed="rId3"/>
          <a:stretch>
            <a:fillRect/>
          </a:stretch>
        </p:blipFill>
        <p:spPr>
          <a:xfrm>
            <a:off x="899592" y="1417340"/>
            <a:ext cx="6632085" cy="1680147"/>
          </a:xfrm>
          <a:prstGeom prst="rect">
            <a:avLst/>
          </a:prstGeom>
        </p:spPr>
      </p:pic>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12</a:t>
            </a:fld>
            <a:r>
              <a:rPr lang="en-AU" dirty="0"/>
              <a:t>  |</a:t>
            </a:r>
          </a:p>
        </p:txBody>
      </p:sp>
      <p:pic>
        <p:nvPicPr>
          <p:cNvPr id="7" name="Picture 2" descr="See the source image">
            <a:extLst>
              <a:ext uri="{FF2B5EF4-FFF2-40B4-BE49-F238E27FC236}">
                <a16:creationId xmlns:a16="http://schemas.microsoft.com/office/drawing/2014/main" id="{8F8153B8-DC9E-4D92-8F62-26CD9B17A46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76256" y="201764"/>
            <a:ext cx="2078798" cy="43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904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6-25 at 3.47.34 pm.png"/>
          <p:cNvPicPr>
            <a:picLocks noChangeAspect="1"/>
          </p:cNvPicPr>
          <p:nvPr/>
        </p:nvPicPr>
        <p:blipFill rotWithShape="1">
          <a:blip r:embed="rId3" cstate="print">
            <a:extLst>
              <a:ext uri="{28A0092B-C50C-407E-A947-70E740481C1C}">
                <a14:useLocalDpi xmlns:a14="http://schemas.microsoft.com/office/drawing/2010/main" val="0"/>
              </a:ext>
            </a:extLst>
          </a:blip>
          <a:srcRect l="2773" t="2785" r="2491" b="5512"/>
          <a:stretch/>
        </p:blipFill>
        <p:spPr bwMode="auto">
          <a:xfrm>
            <a:off x="107504" y="1453398"/>
            <a:ext cx="7051145" cy="38523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p:txBody>
          <a:bodyPr>
            <a:normAutofit/>
          </a:bodyPr>
          <a:lstStyle/>
          <a:p>
            <a:r>
              <a:rPr lang="en-AU" noProof="0" dirty="0"/>
              <a:t>Blockchain </a:t>
            </a:r>
            <a:r>
              <a:rPr lang="en-AU" altLang="zh-CN" noProof="0" dirty="0"/>
              <a:t>1</a:t>
            </a:r>
            <a:r>
              <a:rPr lang="en-AU" altLang="zh-CN" baseline="30000" dirty="0"/>
              <a:t>st</a:t>
            </a:r>
            <a:r>
              <a:rPr lang="en-AU" altLang="zh-CN" dirty="0"/>
              <a:t> gen</a:t>
            </a:r>
            <a:r>
              <a:rPr lang="en-AU" noProof="0" dirty="0"/>
              <a:t> </a:t>
            </a:r>
            <a:r>
              <a:rPr lang="en-AU" altLang="zh-CN" noProof="0" dirty="0"/>
              <a:t>— Cryptocurrency</a:t>
            </a:r>
            <a:endParaRPr lang="en-AU" noProof="0" dirty="0"/>
          </a:p>
        </p:txBody>
      </p:sp>
      <p:sp>
        <p:nvSpPr>
          <p:cNvPr id="3" name="TextBox 2">
            <a:extLst>
              <a:ext uri="{FF2B5EF4-FFF2-40B4-BE49-F238E27FC236}">
                <a16:creationId xmlns:a16="http://schemas.microsoft.com/office/drawing/2014/main" id="{6267F362-6ABC-4F70-AFA6-A84243B53B9A}"/>
              </a:ext>
            </a:extLst>
          </p:cNvPr>
          <p:cNvSpPr txBox="1"/>
          <p:nvPr/>
        </p:nvSpPr>
        <p:spPr>
          <a:xfrm>
            <a:off x="2398636" y="2060742"/>
            <a:ext cx="1234440" cy="577081"/>
          </a:xfrm>
          <a:prstGeom prst="rect">
            <a:avLst/>
          </a:prstGeom>
          <a:solidFill>
            <a:schemeClr val="bg1"/>
          </a:solidFill>
          <a:ln w="19050">
            <a:solidFill>
              <a:schemeClr val="tx1"/>
            </a:solidFill>
          </a:ln>
        </p:spPr>
        <p:txBody>
          <a:bodyPr wrap="square" rtlCol="0">
            <a:spAutoFit/>
          </a:bodyPr>
          <a:lstStyle/>
          <a:p>
            <a:r>
              <a:rPr lang="de-DE" sz="1050" dirty="0"/>
              <a:t>Send 2 BTC from my account to Bob. </a:t>
            </a:r>
          </a:p>
          <a:p>
            <a:r>
              <a:rPr lang="de-DE" sz="1050" dirty="0">
                <a:solidFill>
                  <a:schemeClr val="bg1"/>
                </a:solidFill>
              </a:rPr>
              <a:t>Signed: Alice</a:t>
            </a:r>
            <a:endParaRPr lang="en-AU" sz="1050" dirty="0">
              <a:solidFill>
                <a:schemeClr val="bg1"/>
              </a:solidFill>
            </a:endParaRPr>
          </a:p>
        </p:txBody>
      </p:sp>
      <p:sp>
        <p:nvSpPr>
          <p:cNvPr id="4" name="TextBox 3">
            <a:extLst>
              <a:ext uri="{FF2B5EF4-FFF2-40B4-BE49-F238E27FC236}">
                <a16:creationId xmlns:a16="http://schemas.microsoft.com/office/drawing/2014/main" id="{A8CE0CB4-2621-4548-85DF-20610309A2FA}"/>
              </a:ext>
            </a:extLst>
          </p:cNvPr>
          <p:cNvSpPr txBox="1"/>
          <p:nvPr/>
        </p:nvSpPr>
        <p:spPr>
          <a:xfrm>
            <a:off x="7158649" y="1453398"/>
            <a:ext cx="1985351" cy="4185761"/>
          </a:xfrm>
          <a:prstGeom prst="rect">
            <a:avLst/>
          </a:prstGeom>
          <a:noFill/>
        </p:spPr>
        <p:txBody>
          <a:bodyPr wrap="square" rtlCol="0">
            <a:spAutoFit/>
          </a:bodyPr>
          <a:lstStyle/>
          <a:p>
            <a:r>
              <a:rPr lang="de-DE" sz="1400" dirty="0"/>
              <a:t>Users:</a:t>
            </a:r>
          </a:p>
          <a:p>
            <a:pPr marL="176213" indent="-176213">
              <a:buFont typeface="Arial" panose="020B0604020202020204" pitchFamily="34" charset="0"/>
              <a:buChar char="•"/>
            </a:pPr>
            <a:r>
              <a:rPr lang="de-DE" sz="1400" dirty="0"/>
              <a:t>Create TXs,</a:t>
            </a:r>
          </a:p>
          <a:p>
            <a:pPr marL="176213" indent="-176213">
              <a:buFont typeface="Arial" panose="020B0604020202020204" pitchFamily="34" charset="0"/>
              <a:buChar char="•"/>
            </a:pPr>
            <a:r>
              <a:rPr lang="de-DE" sz="1400" dirty="0"/>
              <a:t>Sign them</a:t>
            </a:r>
          </a:p>
          <a:p>
            <a:pPr marL="176213" indent="-176213">
              <a:buFont typeface="Arial" panose="020B0604020202020204" pitchFamily="34" charset="0"/>
              <a:buChar char="•"/>
            </a:pPr>
            <a:r>
              <a:rPr lang="de-DE" sz="1400" dirty="0"/>
              <a:t>Announce them to network</a:t>
            </a:r>
          </a:p>
          <a:p>
            <a:r>
              <a:rPr lang="de-DE" sz="1400" dirty="0"/>
              <a:t>Miners:</a:t>
            </a:r>
          </a:p>
          <a:p>
            <a:pPr marL="176213" indent="-176213">
              <a:buFont typeface="Arial" panose="020B0604020202020204" pitchFamily="34" charset="0"/>
              <a:buChar char="•"/>
            </a:pPr>
            <a:r>
              <a:rPr lang="de-DE" sz="1400" dirty="0"/>
              <a:t>Receive TXs</a:t>
            </a:r>
          </a:p>
          <a:p>
            <a:pPr marL="176213" indent="-176213">
              <a:buFont typeface="Arial" panose="020B0604020202020204" pitchFamily="34" charset="0"/>
              <a:buChar char="•"/>
            </a:pPr>
            <a:r>
              <a:rPr lang="de-DE" sz="1400" dirty="0"/>
              <a:t>Include them in a new block</a:t>
            </a:r>
          </a:p>
          <a:p>
            <a:pPr marL="176213" indent="-176213">
              <a:buFont typeface="Arial" panose="020B0604020202020204" pitchFamily="34" charset="0"/>
              <a:buChar char="•"/>
            </a:pPr>
            <a:r>
              <a:rPr lang="de-DE" sz="1400" dirty="0"/>
              <a:t>(try to) append new block to the chain of blocks</a:t>
            </a:r>
          </a:p>
          <a:p>
            <a:pPr marL="176213" indent="-176213">
              <a:buFont typeface="Arial" panose="020B0604020202020204" pitchFamily="34" charset="0"/>
              <a:buChar char="•"/>
            </a:pPr>
            <a:r>
              <a:rPr lang="de-DE" sz="1400" dirty="0"/>
              <a:t>When a TX is part of the data structure, it has taken place</a:t>
            </a:r>
          </a:p>
          <a:p>
            <a:r>
              <a:rPr lang="en-US" sz="1400" dirty="0"/>
              <a:t>Exchanges:</a:t>
            </a:r>
          </a:p>
          <a:p>
            <a:pPr marL="179388" indent="-179388">
              <a:buFont typeface="Arial" panose="020B0604020202020204" pitchFamily="34" charset="0"/>
              <a:buChar char="•"/>
            </a:pPr>
            <a:r>
              <a:rPr lang="en-US" sz="1400" dirty="0"/>
              <a:t>Users can trade bitcoin with other currencies</a:t>
            </a:r>
            <a:endParaRPr lang="en-AU" sz="1400" dirty="0"/>
          </a:p>
        </p:txBody>
      </p:sp>
      <p:cxnSp>
        <p:nvCxnSpPr>
          <p:cNvPr id="6" name="Straight Arrow Connector 5">
            <a:extLst>
              <a:ext uri="{FF2B5EF4-FFF2-40B4-BE49-F238E27FC236}">
                <a16:creationId xmlns:a16="http://schemas.microsoft.com/office/drawing/2014/main" id="{D27C9E23-09DE-48A7-96FE-894BD95725C3}"/>
              </a:ext>
            </a:extLst>
          </p:cNvPr>
          <p:cNvCxnSpPr>
            <a:cxnSpLocks/>
            <a:endCxn id="3" idx="3"/>
          </p:cNvCxnSpPr>
          <p:nvPr/>
        </p:nvCxnSpPr>
        <p:spPr>
          <a:xfrm flipH="1">
            <a:off x="3633076" y="2349283"/>
            <a:ext cx="69237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0C4E6A3-BE1F-4704-8B47-0272E76E4891}"/>
              </a:ext>
            </a:extLst>
          </p:cNvPr>
          <p:cNvSpPr/>
          <p:nvPr/>
        </p:nvSpPr>
        <p:spPr>
          <a:xfrm>
            <a:off x="2942144" y="4661964"/>
            <a:ext cx="838200" cy="52032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1" name="Rectangle 10">
            <a:extLst>
              <a:ext uri="{FF2B5EF4-FFF2-40B4-BE49-F238E27FC236}">
                <a16:creationId xmlns:a16="http://schemas.microsoft.com/office/drawing/2014/main" id="{F9542F0B-DD5B-49D4-AC49-E3464F263E7B}"/>
              </a:ext>
            </a:extLst>
          </p:cNvPr>
          <p:cNvSpPr/>
          <p:nvPr/>
        </p:nvSpPr>
        <p:spPr>
          <a:xfrm>
            <a:off x="172078" y="2377658"/>
            <a:ext cx="838200" cy="57708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9" name="Rectangle 8">
            <a:extLst>
              <a:ext uri="{FF2B5EF4-FFF2-40B4-BE49-F238E27FC236}">
                <a16:creationId xmlns:a16="http://schemas.microsoft.com/office/drawing/2014/main" id="{768A1730-613D-4310-BB5A-687C4AE0C0D1}"/>
              </a:ext>
            </a:extLst>
          </p:cNvPr>
          <p:cNvSpPr/>
          <p:nvPr/>
        </p:nvSpPr>
        <p:spPr>
          <a:xfrm>
            <a:off x="107504" y="5215712"/>
            <a:ext cx="5616624" cy="335169"/>
          </a:xfrm>
          <a:prstGeom prst="rect">
            <a:avLst/>
          </a:prstGeom>
        </p:spPr>
        <p:txBody>
          <a:bodyPr wrap="square">
            <a:spAutoFit/>
          </a:bodyPr>
          <a:lstStyle/>
          <a:p>
            <a:r>
              <a:rPr lang="en-US" sz="1200" dirty="0"/>
              <a:t>Source: Andreas M.Antonopoulos, Mastering Bitcoin-Unlocking Digital Cryptocurrencies</a:t>
            </a:r>
          </a:p>
        </p:txBody>
      </p:sp>
      <p:sp>
        <p:nvSpPr>
          <p:cNvPr id="12" name="Footer Placeholder 1">
            <a:extLst>
              <a:ext uri="{FF2B5EF4-FFF2-40B4-BE49-F238E27FC236}">
                <a16:creationId xmlns:a16="http://schemas.microsoft.com/office/drawing/2014/main" id="{C79DC0A5-16E5-4857-A22C-6E40600396F1}"/>
              </a:ext>
            </a:extLst>
          </p:cNvPr>
          <p:cNvSpPr>
            <a:spLocks noGrp="1"/>
          </p:cNvSpPr>
          <p:nvPr>
            <p:ph type="ftr" sz="quarter" idx="10"/>
          </p:nvPr>
        </p:nvSpPr>
        <p:spPr>
          <a:xfrm>
            <a:off x="601375" y="5420278"/>
            <a:ext cx="6083845" cy="103562"/>
          </a:xfrm>
        </p:spPr>
        <p:txBody>
          <a:bodyPr/>
          <a:lstStyle/>
          <a:p>
            <a:r>
              <a:rPr lang="en-AU" dirty="0"/>
              <a:t>COMP6452 Software Architecture for Blockchain Applications |  Data61, CSIRO</a:t>
            </a:r>
          </a:p>
        </p:txBody>
      </p:sp>
      <p:sp>
        <p:nvSpPr>
          <p:cNvPr id="13" name="Slide Number Placeholder 2">
            <a:extLst>
              <a:ext uri="{FF2B5EF4-FFF2-40B4-BE49-F238E27FC236}">
                <a16:creationId xmlns:a16="http://schemas.microsoft.com/office/drawing/2014/main" id="{0FDB7F05-678F-4E8B-A966-F58C411EFB89}"/>
              </a:ext>
            </a:extLst>
          </p:cNvPr>
          <p:cNvSpPr>
            <a:spLocks noGrp="1"/>
          </p:cNvSpPr>
          <p:nvPr>
            <p:ph type="sldNum" sz="quarter" idx="11"/>
          </p:nvPr>
        </p:nvSpPr>
        <p:spPr>
          <a:xfrm>
            <a:off x="253582" y="5420278"/>
            <a:ext cx="288789" cy="106122"/>
          </a:xfrm>
        </p:spPr>
        <p:txBody>
          <a:bodyPr/>
          <a:lstStyle/>
          <a:p>
            <a:fld id="{2ABE124A-B5C5-46E0-B944-45307B126769}" type="slidenum">
              <a:rPr lang="en-AU" smtClean="0"/>
              <a:pPr/>
              <a:t>13</a:t>
            </a:fld>
            <a:r>
              <a:rPr lang="en-AU" dirty="0"/>
              <a:t>  |</a:t>
            </a:r>
          </a:p>
        </p:txBody>
      </p:sp>
    </p:spTree>
    <p:extLst>
      <p:ext uri="{BB962C8B-B14F-4D97-AF65-F5344CB8AC3E}">
        <p14:creationId xmlns:p14="http://schemas.microsoft.com/office/powerpoint/2010/main" val="3318393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9" presetClass="emph" presetSubtype="0" fill="hold" nodeType="clickEffect">
                                  <p:stCondLst>
                                    <p:cond delay="0"/>
                                  </p:stCondLst>
                                  <p:childTnLst>
                                    <p:animClr clrSpc="rgb" dir="cw">
                                      <p:cBhvr override="childStyle">
                                        <p:cTn id="18" dur="500" fill="hold"/>
                                        <p:tgtEl>
                                          <p:spTgt spid="3">
                                            <p:txEl>
                                              <p:pRg st="1" end="1"/>
                                            </p:txEl>
                                          </p:spTgt>
                                        </p:tgtEl>
                                        <p:attrNameLst>
                                          <p:attrName>style.color</p:attrName>
                                        </p:attrNameLst>
                                      </p:cBhvr>
                                      <p:to>
                                        <a:srgbClr val="000000"/>
                                      </p:to>
                                    </p:animClr>
                                    <p:animClr clrSpc="rgb" dir="cw">
                                      <p:cBhvr>
                                        <p:cTn id="19" dur="500" fill="hold"/>
                                        <p:tgtEl>
                                          <p:spTgt spid="3">
                                            <p:txEl>
                                              <p:pRg st="1" end="1"/>
                                            </p:txEl>
                                          </p:spTgt>
                                        </p:tgtEl>
                                        <p:attrNameLst>
                                          <p:attrName>fillcolor</p:attrName>
                                        </p:attrNameLst>
                                      </p:cBhvr>
                                      <p:to>
                                        <a:srgbClr val="000000"/>
                                      </p:to>
                                    </p:animClr>
                                    <p:set>
                                      <p:cBhvr>
                                        <p:cTn id="20" dur="500" fill="hold"/>
                                        <p:tgtEl>
                                          <p:spTgt spid="3">
                                            <p:txEl>
                                              <p:pRg st="1" end="1"/>
                                            </p:txEl>
                                          </p:spTgt>
                                        </p:tgtEl>
                                        <p:attrNameLst>
                                          <p:attrName>fill.type</p:attrName>
                                        </p:attrNameLst>
                                      </p:cBhvr>
                                      <p:to>
                                        <p:strVal val="solid"/>
                                      </p:to>
                                    </p:set>
                                    <p:set>
                                      <p:cBhvr>
                                        <p:cTn id="21" dur="500" fill="hold"/>
                                        <p:tgtEl>
                                          <p:spTgt spid="3">
                                            <p:txEl>
                                              <p:pRg st="1" end="1"/>
                                            </p:txEl>
                                          </p:spTgt>
                                        </p:tgtEl>
                                        <p:attrNameLst>
                                          <p:attrName>fill.on</p:attrName>
                                        </p:attrNameLst>
                                      </p:cBhvr>
                                      <p:to>
                                        <p:strVal val="true"/>
                                      </p:to>
                                    </p:set>
                                  </p:childTnLst>
                                </p:cTn>
                              </p:par>
                              <p:par>
                                <p:cTn id="22" presetID="1" presetClass="entr" presetSubtype="0" fill="hold" nodeType="withEffect">
                                  <p:stCondLst>
                                    <p:cond delay="0"/>
                                  </p:stCondLst>
                                  <p:childTnLst>
                                    <p:set>
                                      <p:cBhvr>
                                        <p:cTn id="23" dur="1" fill="hold">
                                          <p:stCondLst>
                                            <p:cond delay="0"/>
                                          </p:stCondLst>
                                        </p:cTn>
                                        <p:tgtEl>
                                          <p:spTgt spid="6"/>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4">
                                            <p:txEl>
                                              <p:pRg st="3" end="3"/>
                                            </p:txEl>
                                          </p:spTgt>
                                        </p:tgtEl>
                                        <p:attrNameLst>
                                          <p:attrName>style.visibility</p:attrName>
                                        </p:attrNameLst>
                                      </p:cBhvr>
                                      <p:to>
                                        <p:strVal val="visible"/>
                                      </p:to>
                                    </p:set>
                                  </p:childTnLst>
                                </p:cTn>
                              </p:par>
                              <p:par>
                                <p:cTn id="30" presetID="1" presetClass="exit" presetSubtype="0" fill="hold" nodeType="withEffect">
                                  <p:stCondLst>
                                    <p:cond delay="0"/>
                                  </p:stCondLst>
                                  <p:childTnLst>
                                    <p:set>
                                      <p:cBhvr>
                                        <p:cTn id="31" dur="1" fill="hold">
                                          <p:stCondLst>
                                            <p:cond delay="0"/>
                                          </p:stCondLst>
                                        </p:cTn>
                                        <p:tgtEl>
                                          <p:spTgt spid="6"/>
                                        </p:tgtEl>
                                        <p:attrNameLst>
                                          <p:attrName>style.visibility</p:attrName>
                                        </p:attrNameLst>
                                      </p:cBhvr>
                                      <p:to>
                                        <p:strVal val="hidden"/>
                                      </p:to>
                                    </p:set>
                                  </p:childTnLst>
                                </p:cTn>
                              </p:par>
                              <p:par>
                                <p:cTn id="32" presetID="42" presetClass="path" presetSubtype="0" accel="50000" decel="50000" fill="hold" grpId="1" nodeType="withEffect">
                                  <p:stCondLst>
                                    <p:cond delay="0"/>
                                  </p:stCondLst>
                                  <p:childTnLst>
                                    <p:animMotion origin="layout" path="M -1.11111E-6 -1.11111E-6 L 0.16649 0.35667 " pathEditMode="relative" rAng="0" ptsTypes="AA">
                                      <p:cBhvr>
                                        <p:cTn id="33" dur="2000" fill="hold"/>
                                        <p:tgtEl>
                                          <p:spTgt spid="3">
                                            <p:bg/>
                                          </p:spTgt>
                                        </p:tgtEl>
                                        <p:attrNameLst>
                                          <p:attrName>ppt_x</p:attrName>
                                          <p:attrName>ppt_y</p:attrName>
                                        </p:attrNameLst>
                                      </p:cBhvr>
                                      <p:rCtr x="8316" y="17833"/>
                                    </p:animMotion>
                                  </p:childTnLst>
                                </p:cTn>
                              </p:par>
                              <p:par>
                                <p:cTn id="34" presetID="42" presetClass="path" presetSubtype="0" accel="50000" decel="50000" fill="hold" grpId="1" nodeType="withEffect">
                                  <p:stCondLst>
                                    <p:cond delay="0"/>
                                  </p:stCondLst>
                                  <p:childTnLst>
                                    <p:animMotion origin="layout" path="M 3.88889E-6 1.11111E-6 L 0.1625 0.34667 " pathEditMode="relative" rAng="0" ptsTypes="AA">
                                      <p:cBhvr>
                                        <p:cTn id="35" dur="2000" fill="hold"/>
                                        <p:tgtEl>
                                          <p:spTgt spid="3">
                                            <p:txEl>
                                              <p:pRg st="0" end="0"/>
                                            </p:txEl>
                                          </p:spTgt>
                                        </p:tgtEl>
                                        <p:attrNameLst>
                                          <p:attrName>ppt_x</p:attrName>
                                          <p:attrName>ppt_y</p:attrName>
                                        </p:attrNameLst>
                                      </p:cBhvr>
                                      <p:rCtr x="8125" y="17333"/>
                                    </p:animMotion>
                                  </p:childTnLst>
                                </p:cTn>
                              </p:par>
                              <p:par>
                                <p:cTn id="36" presetID="42" presetClass="path" presetSubtype="0" accel="50000" decel="50000" fill="hold" grpId="1" nodeType="withEffect">
                                  <p:stCondLst>
                                    <p:cond delay="0"/>
                                  </p:stCondLst>
                                  <p:childTnLst>
                                    <p:animMotion origin="layout" path="M -1.94444E-6 -3.33333E-6 L 0.16511 0.35389 " pathEditMode="relative" rAng="0" ptsTypes="AA">
                                      <p:cBhvr>
                                        <p:cTn id="37" dur="2000" fill="hold"/>
                                        <p:tgtEl>
                                          <p:spTgt spid="3">
                                            <p:txEl>
                                              <p:pRg st="1" end="1"/>
                                            </p:txEl>
                                          </p:spTgt>
                                        </p:tgtEl>
                                        <p:attrNameLst>
                                          <p:attrName>ppt_x</p:attrName>
                                          <p:attrName>ppt_y</p:attrName>
                                        </p:attrNameLst>
                                      </p:cBhvr>
                                      <p:rCtr x="8247" y="17694"/>
                                    </p:animMotion>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4">
                                            <p:txEl>
                                              <p:pRg st="4" end="4"/>
                                            </p:txEl>
                                          </p:spTgt>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4">
                                            <p:txEl>
                                              <p:pRg st="6" end="6"/>
                                            </p:txEl>
                                          </p:spTgt>
                                        </p:tgtEl>
                                        <p:attrNameLst>
                                          <p:attrName>style.visibility</p:attrName>
                                        </p:attrNameLst>
                                      </p:cBhvr>
                                      <p:to>
                                        <p:strVal val="visible"/>
                                      </p:to>
                                    </p:set>
                                  </p:childTnLst>
                                </p:cTn>
                              </p:par>
                              <p:par>
                                <p:cTn id="48" presetID="1" presetClass="exit" presetSubtype="0" fill="hold" grpId="2" nodeType="withEffect">
                                  <p:stCondLst>
                                    <p:cond delay="0"/>
                                  </p:stCondLst>
                                  <p:childTnLst>
                                    <p:set>
                                      <p:cBhvr>
                                        <p:cTn id="49" dur="1" fill="hold">
                                          <p:stCondLst>
                                            <p:cond delay="0"/>
                                          </p:stCondLst>
                                        </p:cTn>
                                        <p:tgtEl>
                                          <p:spTgt spid="3">
                                            <p:txEl>
                                              <p:pRg st="0" end="0"/>
                                            </p:txEl>
                                          </p:spTgt>
                                        </p:tgtEl>
                                        <p:attrNameLst>
                                          <p:attrName>style.visibility</p:attrName>
                                        </p:attrNameLst>
                                      </p:cBhvr>
                                      <p:to>
                                        <p:strVal val="hidden"/>
                                      </p:to>
                                    </p:set>
                                  </p:childTnLst>
                                </p:cTn>
                              </p:par>
                              <p:par>
                                <p:cTn id="50" presetID="1" presetClass="exit" presetSubtype="0" fill="hold" grpId="2" nodeType="withEffect">
                                  <p:stCondLst>
                                    <p:cond delay="0"/>
                                  </p:stCondLst>
                                  <p:childTnLst>
                                    <p:set>
                                      <p:cBhvr>
                                        <p:cTn id="51" dur="1" fill="hold">
                                          <p:stCondLst>
                                            <p:cond delay="0"/>
                                          </p:stCondLst>
                                        </p:cTn>
                                        <p:tgtEl>
                                          <p:spTgt spid="3">
                                            <p:txEl>
                                              <p:pRg st="1" end="1"/>
                                            </p:txEl>
                                          </p:spTgt>
                                        </p:tgtEl>
                                        <p:attrNameLst>
                                          <p:attrName>style.visibility</p:attrName>
                                        </p:attrNameLst>
                                      </p:cBhvr>
                                      <p:to>
                                        <p:strVal val="hidden"/>
                                      </p:to>
                                    </p:set>
                                  </p:childTnLst>
                                </p:cTn>
                              </p:par>
                              <p:par>
                                <p:cTn id="52" presetID="1" presetClass="exit" presetSubtype="0" fill="hold" grpId="2" nodeType="withEffect">
                                  <p:stCondLst>
                                    <p:cond delay="0"/>
                                  </p:stCondLst>
                                  <p:childTnLst>
                                    <p:set>
                                      <p:cBhvr>
                                        <p:cTn id="53" dur="1" fill="hold">
                                          <p:stCondLst>
                                            <p:cond delay="0"/>
                                          </p:stCondLst>
                                        </p:cTn>
                                        <p:tgtEl>
                                          <p:spTgt spid="3">
                                            <p:bg/>
                                          </p:spTgt>
                                        </p:tgtEl>
                                        <p:attrNameLst>
                                          <p:attrName>style.visibility</p:attrName>
                                        </p:attrNameLst>
                                      </p:cBhvr>
                                      <p:to>
                                        <p:strVal val="hidden"/>
                                      </p:to>
                                    </p:set>
                                  </p:childTnLst>
                                </p:cTn>
                              </p:par>
                              <p:par>
                                <p:cTn id="54" presetID="1" presetClass="entr" presetSubtype="0" fill="hold" grpId="0" nodeType="withEffect">
                                  <p:stCondLst>
                                    <p:cond delay="0"/>
                                  </p:stCondLst>
                                  <p:childTnLst>
                                    <p:set>
                                      <p:cBhvr>
                                        <p:cTn id="55" dur="1" fill="hold">
                                          <p:stCondLst>
                                            <p:cond delay="0"/>
                                          </p:stCondLst>
                                        </p:cTn>
                                        <p:tgtEl>
                                          <p:spTgt spid="10"/>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nodeType="clickEffect">
                                  <p:stCondLst>
                                    <p:cond delay="0"/>
                                  </p:stCondLst>
                                  <p:childTnLst>
                                    <p:set>
                                      <p:cBhvr>
                                        <p:cTn id="59"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nodeType="clickEffect">
                                  <p:stCondLst>
                                    <p:cond delay="0"/>
                                  </p:stCondLst>
                                  <p:childTnLst>
                                    <p:set>
                                      <p:cBhvr>
                                        <p:cTn id="63" dur="1" fill="hold">
                                          <p:stCondLst>
                                            <p:cond delay="0"/>
                                          </p:stCondLst>
                                        </p:cTn>
                                        <p:tgtEl>
                                          <p:spTgt spid="4">
                                            <p:txEl>
                                              <p:pRg st="8" end="8"/>
                                            </p:txEl>
                                          </p:spTgt>
                                        </p:tgtEl>
                                        <p:attrNameLst>
                                          <p:attrName>style.visibility</p:attrName>
                                        </p:attrNameLst>
                                      </p:cBhvr>
                                      <p:to>
                                        <p:strVal val="visible"/>
                                      </p:to>
                                    </p:set>
                                  </p:childTnLst>
                                </p:cTn>
                              </p:par>
                              <p:par>
                                <p:cTn id="64" presetID="1" presetClass="exit" presetSubtype="0" fill="hold" grpId="1" nodeType="withEffect">
                                  <p:stCondLst>
                                    <p:cond delay="0"/>
                                  </p:stCondLst>
                                  <p:childTnLst>
                                    <p:set>
                                      <p:cBhvr>
                                        <p:cTn id="65" dur="1" fill="hold">
                                          <p:stCondLst>
                                            <p:cond delay="0"/>
                                          </p:stCondLst>
                                        </p:cTn>
                                        <p:tgtEl>
                                          <p:spTgt spid="10"/>
                                        </p:tgtEl>
                                        <p:attrNameLst>
                                          <p:attrName>style.visibility</p:attrName>
                                        </p:attrNameLst>
                                      </p:cBhvr>
                                      <p:to>
                                        <p:strVal val="hidden"/>
                                      </p:to>
                                    </p:set>
                                  </p:childTnLst>
                                </p:cTn>
                              </p:par>
                              <p:par>
                                <p:cTn id="66" presetID="1" presetClass="entr" presetSubtype="0" fill="hold" grpId="0" nodeType="withEffect">
                                  <p:stCondLst>
                                    <p:cond delay="0"/>
                                  </p:stCondLst>
                                  <p:childTnLst>
                                    <p:set>
                                      <p:cBhvr>
                                        <p:cTn id="67" dur="1" fill="hold">
                                          <p:stCondLst>
                                            <p:cond delay="0"/>
                                          </p:stCondLst>
                                        </p:cTn>
                                        <p:tgtEl>
                                          <p:spTgt spid="11"/>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nodeType="clickEffect">
                                  <p:stCondLst>
                                    <p:cond delay="0"/>
                                  </p:stCondLst>
                                  <p:childTnLst>
                                    <p:set>
                                      <p:cBhvr>
                                        <p:cTn id="71" dur="1" fill="hold">
                                          <p:stCondLst>
                                            <p:cond delay="0"/>
                                          </p:stCondLst>
                                        </p:cTn>
                                        <p:tgtEl>
                                          <p:spTgt spid="4">
                                            <p:txEl>
                                              <p:pRg st="9" end="9"/>
                                            </p:txEl>
                                          </p:spTgt>
                                        </p:tgtEl>
                                        <p:attrNameLst>
                                          <p:attrName>style.visibility</p:attrName>
                                        </p:attrNameLst>
                                      </p:cBhvr>
                                      <p:to>
                                        <p:strVal val="visible"/>
                                      </p:to>
                                    </p:set>
                                  </p:childTnLst>
                                </p:cTn>
                              </p:par>
                              <p:par>
                                <p:cTn id="72" presetID="1" presetClass="entr" presetSubtype="0" fill="hold" nodeType="withEffect">
                                  <p:stCondLst>
                                    <p:cond delay="0"/>
                                  </p:stCondLst>
                                  <p:childTnLst>
                                    <p:set>
                                      <p:cBhvr>
                                        <p:cTn id="73" dur="1" fill="hold">
                                          <p:stCondLst>
                                            <p:cond delay="0"/>
                                          </p:stCondLst>
                                        </p:cTn>
                                        <p:tgtEl>
                                          <p:spTgt spid="4">
                                            <p:txEl>
                                              <p:pRg st="10" end="10"/>
                                            </p:txEl>
                                          </p:spTgt>
                                        </p:tgtEl>
                                        <p:attrNameLst>
                                          <p:attrName>style.visibility</p:attrName>
                                        </p:attrNameLst>
                                      </p:cBhvr>
                                      <p:to>
                                        <p:strVal val="visible"/>
                                      </p:to>
                                    </p:set>
                                  </p:childTnLst>
                                </p:cTn>
                              </p:par>
                              <p:par>
                                <p:cTn id="74" presetID="1" presetClass="exit" presetSubtype="0" fill="hold" grpId="1" nodeType="withEffect">
                                  <p:stCondLst>
                                    <p:cond delay="0"/>
                                  </p:stCondLst>
                                  <p:childTnLst>
                                    <p:set>
                                      <p:cBhvr>
                                        <p:cTn id="75"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animBg="1"/>
      <p:bldP spid="3" grpId="1" uiExpand="1" build="allAtOnce" animBg="1"/>
      <p:bldP spid="3" grpId="2" uiExpand="1" build="allAtOnce" animBg="1"/>
      <p:bldP spid="10" grpId="0" animBg="1"/>
      <p:bldP spid="10" grpId="1" animBg="1"/>
      <p:bldP spid="11" grpId="0" animBg="1"/>
      <p:bldP spid="11"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BB4CC2-5381-4BB6-B3BA-789614682E92}"/>
              </a:ext>
            </a:extLst>
          </p:cNvPr>
          <p:cNvPicPr>
            <a:picLocks noChangeAspect="1"/>
          </p:cNvPicPr>
          <p:nvPr/>
        </p:nvPicPr>
        <p:blipFill rotWithShape="1">
          <a:blip r:embed="rId3"/>
          <a:srcRect l="19288" t="10377" r="20075" b="25285"/>
          <a:stretch/>
        </p:blipFill>
        <p:spPr>
          <a:xfrm>
            <a:off x="900812" y="1402863"/>
            <a:ext cx="7342376" cy="4219914"/>
          </a:xfrm>
          <a:prstGeom prst="rect">
            <a:avLst/>
          </a:prstGeom>
        </p:spPr>
      </p:pic>
      <p:sp>
        <p:nvSpPr>
          <p:cNvPr id="7" name="Title 6">
            <a:extLst>
              <a:ext uri="{FF2B5EF4-FFF2-40B4-BE49-F238E27FC236}">
                <a16:creationId xmlns:a16="http://schemas.microsoft.com/office/drawing/2014/main" id="{20CC2CA5-A076-4E60-8C7F-567E93C536D9}"/>
              </a:ext>
            </a:extLst>
          </p:cNvPr>
          <p:cNvSpPr>
            <a:spLocks noGrp="1"/>
          </p:cNvSpPr>
          <p:nvPr>
            <p:ph type="title"/>
          </p:nvPr>
        </p:nvSpPr>
        <p:spPr/>
        <p:txBody>
          <a:bodyPr>
            <a:normAutofit/>
          </a:bodyPr>
          <a:lstStyle/>
          <a:p>
            <a:r>
              <a:rPr lang="en-AU" dirty="0"/>
              <a:t>Bitcoin </a:t>
            </a:r>
            <a:r>
              <a:rPr lang="en-US" dirty="0"/>
              <a:t>Network Distribution</a:t>
            </a:r>
            <a:endParaRPr lang="en-AU" dirty="0"/>
          </a:p>
        </p:txBody>
      </p:sp>
      <p:sp>
        <p:nvSpPr>
          <p:cNvPr id="9" name="TextBox 8">
            <a:extLst>
              <a:ext uri="{FF2B5EF4-FFF2-40B4-BE49-F238E27FC236}">
                <a16:creationId xmlns:a16="http://schemas.microsoft.com/office/drawing/2014/main" id="{FA3EE1D9-0992-44EA-88A6-6351F38FB67C}"/>
              </a:ext>
            </a:extLst>
          </p:cNvPr>
          <p:cNvSpPr txBox="1"/>
          <p:nvPr/>
        </p:nvSpPr>
        <p:spPr>
          <a:xfrm>
            <a:off x="5899598" y="5012436"/>
            <a:ext cx="2383666" cy="307777"/>
          </a:xfrm>
          <a:prstGeom prst="rect">
            <a:avLst/>
          </a:prstGeom>
          <a:noFill/>
        </p:spPr>
        <p:txBody>
          <a:bodyPr wrap="none" rtlCol="0">
            <a:spAutoFit/>
          </a:bodyPr>
          <a:lstStyle/>
          <a:p>
            <a:r>
              <a:rPr lang="en-US" sz="1400" dirty="0"/>
              <a:t>Source: </a:t>
            </a:r>
            <a:r>
              <a:rPr lang="en-US" sz="1400" dirty="0">
                <a:hlinkClick r:id="rId4"/>
              </a:rPr>
              <a:t>http://bitnodes.21.co</a:t>
            </a:r>
            <a:r>
              <a:rPr lang="en-US" sz="1400" dirty="0"/>
              <a:t> </a:t>
            </a:r>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14</a:t>
            </a:fld>
            <a:r>
              <a:rPr lang="en-AU" dirty="0"/>
              <a:t>  |</a:t>
            </a:r>
          </a:p>
        </p:txBody>
      </p:sp>
    </p:spTree>
    <p:extLst>
      <p:ext uri="{BB962C8B-B14F-4D97-AF65-F5344CB8AC3E}">
        <p14:creationId xmlns:p14="http://schemas.microsoft.com/office/powerpoint/2010/main" val="6052042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Accounts &amp; States</a:t>
            </a:r>
          </a:p>
        </p:txBody>
      </p:sp>
      <p:sp>
        <p:nvSpPr>
          <p:cNvPr id="6" name="Content Placeholder 5"/>
          <p:cNvSpPr>
            <a:spLocks noGrp="1"/>
          </p:cNvSpPr>
          <p:nvPr>
            <p:ph idx="1"/>
          </p:nvPr>
        </p:nvSpPr>
        <p:spPr>
          <a:xfrm>
            <a:off x="323528" y="1618538"/>
            <a:ext cx="8420100" cy="4119282"/>
          </a:xfrm>
        </p:spPr>
        <p:txBody>
          <a:bodyPr>
            <a:normAutofit/>
          </a:bodyPr>
          <a:lstStyle/>
          <a:p>
            <a:r>
              <a:rPr lang="en-AU" noProof="0" dirty="0"/>
              <a:t>An account is associated with a cryptographic key pair </a:t>
            </a:r>
          </a:p>
          <a:p>
            <a:pPr lvl="1"/>
            <a:r>
              <a:rPr lang="en-AU" noProof="0" dirty="0"/>
              <a:t>Public key – Used to create the address of an account</a:t>
            </a:r>
          </a:p>
          <a:p>
            <a:pPr lvl="1"/>
            <a:r>
              <a:rPr lang="en-AU" noProof="0" dirty="0"/>
              <a:t>Private key – Sign TXs sent from the account</a:t>
            </a:r>
          </a:p>
          <a:p>
            <a:r>
              <a:rPr lang="en-AU" noProof="0" dirty="0"/>
              <a:t>State of the blockchain</a:t>
            </a:r>
          </a:p>
          <a:p>
            <a:pPr lvl="1"/>
            <a:r>
              <a:rPr lang="en-AU" noProof="0" dirty="0"/>
              <a:t>Account balances of all users</a:t>
            </a:r>
          </a:p>
          <a:p>
            <a:pPr lvl="1"/>
            <a:r>
              <a:rPr lang="en-AU" noProof="0" dirty="0"/>
              <a:t>Result from </a:t>
            </a:r>
            <a:r>
              <a:rPr lang="en-AU" dirty="0"/>
              <a:t>the genesis block (very 1</a:t>
            </a:r>
            <a:r>
              <a:rPr lang="en-AU" baseline="30000" dirty="0"/>
              <a:t>st</a:t>
            </a:r>
            <a:r>
              <a:rPr lang="en-AU" dirty="0"/>
              <a:t> block) &amp; the </a:t>
            </a:r>
            <a:r>
              <a:rPr lang="en-AU" noProof="0" dirty="0"/>
              <a:t>set of TXs included since</a:t>
            </a:r>
          </a:p>
          <a:p>
            <a:pPr lvl="2"/>
            <a:r>
              <a:rPr lang="en-AU" noProof="0" dirty="0"/>
              <a:t>Some accounts might be pre-loaded with an initial account balance at genesis </a:t>
            </a:r>
          </a:p>
          <a:p>
            <a:r>
              <a:rPr lang="en-AU" noProof="0" dirty="0"/>
              <a:t>As TXs are grouped into blocks, the entire system moves from one discrete state to another through addition of a new block</a:t>
            </a:r>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15</a:t>
            </a:fld>
            <a:r>
              <a:rPr lang="en-AU" dirty="0"/>
              <a:t>  |</a:t>
            </a:r>
          </a:p>
        </p:txBody>
      </p:sp>
    </p:spTree>
    <p:extLst>
      <p:ext uri="{BB962C8B-B14F-4D97-AF65-F5344CB8AC3E}">
        <p14:creationId xmlns:p14="http://schemas.microsoft.com/office/powerpoint/2010/main" val="24155993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Wallets &amp; Exchanges</a:t>
            </a:r>
          </a:p>
        </p:txBody>
      </p:sp>
      <p:sp>
        <p:nvSpPr>
          <p:cNvPr id="6" name="Content Placeholder 5"/>
          <p:cNvSpPr>
            <a:spLocks noGrp="1"/>
          </p:cNvSpPr>
          <p:nvPr>
            <p:ph idx="1"/>
          </p:nvPr>
        </p:nvSpPr>
        <p:spPr>
          <a:xfrm>
            <a:off x="419100" y="1417340"/>
            <a:ext cx="8096250" cy="4119282"/>
          </a:xfrm>
        </p:spPr>
        <p:txBody>
          <a:bodyPr>
            <a:noAutofit/>
          </a:bodyPr>
          <a:lstStyle/>
          <a:p>
            <a:r>
              <a:rPr lang="en-AU" sz="2400" noProof="0" dirty="0"/>
              <a:t>Wallets</a:t>
            </a:r>
          </a:p>
          <a:p>
            <a:pPr lvl="1"/>
            <a:r>
              <a:rPr lang="en-AU" sz="1800" noProof="0" dirty="0"/>
              <a:t>Software wallet that manages a collection of private keys of accounts</a:t>
            </a:r>
          </a:p>
          <a:p>
            <a:pPr lvl="2"/>
            <a:r>
              <a:rPr lang="en-AU" sz="1600" dirty="0"/>
              <a:t>Hardware wallets are devices that store private keys in chips</a:t>
            </a:r>
          </a:p>
          <a:p>
            <a:pPr lvl="2"/>
            <a:r>
              <a:rPr lang="en-AU" sz="1600" dirty="0"/>
              <a:t>Cold storage backups – To avoid key loss, a representation of the keys are stored independent of the user’s current hardware wallets</a:t>
            </a:r>
          </a:p>
          <a:p>
            <a:pPr lvl="1"/>
            <a:r>
              <a:rPr lang="en-AU" sz="1800" noProof="0" dirty="0"/>
              <a:t>Create &amp; sign TXs</a:t>
            </a:r>
          </a:p>
          <a:p>
            <a:r>
              <a:rPr lang="en-AU" sz="2400" noProof="0" dirty="0"/>
              <a:t>Exchanges</a:t>
            </a:r>
          </a:p>
          <a:p>
            <a:pPr lvl="1"/>
            <a:r>
              <a:rPr lang="en-AU" sz="1800" noProof="0" dirty="0"/>
              <a:t>Places to trade </a:t>
            </a:r>
            <a:r>
              <a:rPr lang="en-AU" sz="1800" dirty="0"/>
              <a:t>cryptocurrencies</a:t>
            </a:r>
            <a:r>
              <a:rPr lang="en-AU" sz="1800" noProof="0" dirty="0"/>
              <a:t> with other currencies (both fiat &amp; crypto)</a:t>
            </a:r>
          </a:p>
          <a:p>
            <a:pPr lvl="1"/>
            <a:r>
              <a:rPr lang="en-AU" sz="1800" dirty="0"/>
              <a:t>Key stakeholders for public blockchain</a:t>
            </a:r>
          </a:p>
          <a:p>
            <a:pPr lvl="1"/>
            <a:r>
              <a:rPr lang="en-AU" sz="1800" noProof="0" dirty="0"/>
              <a:t>Holds currency on behalf of users</a:t>
            </a:r>
          </a:p>
          <a:p>
            <a:pPr lvl="1"/>
            <a:r>
              <a:rPr lang="en-AU" sz="1800" noProof="0" dirty="0"/>
              <a:t>Users may ask the exchange to transfer purchased currencies to an address under their control </a:t>
            </a:r>
          </a:p>
          <a:p>
            <a:pPr lvl="1"/>
            <a:r>
              <a:rPr lang="en-AU" sz="1800" noProof="0" dirty="0"/>
              <a:t>If an exchange fails, its users may lose control of “their” </a:t>
            </a:r>
            <a:r>
              <a:rPr lang="en-AU" sz="1800" dirty="0"/>
              <a:t>cryptocurrencies </a:t>
            </a:r>
            <a:endParaRPr lang="en-AU" sz="1800" noProof="0" dirty="0"/>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16</a:t>
            </a:fld>
            <a:r>
              <a:rPr lang="en-AU" dirty="0"/>
              <a:t>  |</a:t>
            </a:r>
          </a:p>
        </p:txBody>
      </p:sp>
      <p:pic>
        <p:nvPicPr>
          <p:cNvPr id="1026" name="Picture 2">
            <a:extLst>
              <a:ext uri="{FF2B5EF4-FFF2-40B4-BE49-F238E27FC236}">
                <a16:creationId xmlns:a16="http://schemas.microsoft.com/office/drawing/2014/main" id="{61866E1C-8E4E-4821-ABC4-6EF3F8B0D46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24328" y="121196"/>
            <a:ext cx="1565999" cy="2088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D5BE4AAE-E90F-443A-A77B-44FB1B978E7A}"/>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25392"/>
          <a:stretch/>
        </p:blipFill>
        <p:spPr bwMode="auto">
          <a:xfrm>
            <a:off x="5902220" y="121196"/>
            <a:ext cx="1566000" cy="155781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83843E53-C142-49AF-9215-91C258AC64F9}"/>
              </a:ext>
            </a:extLst>
          </p:cNvPr>
          <p:cNvSpPr/>
          <p:nvPr/>
        </p:nvSpPr>
        <p:spPr>
          <a:xfrm>
            <a:off x="6918242" y="2193294"/>
            <a:ext cx="2140073" cy="276999"/>
          </a:xfrm>
          <a:prstGeom prst="rect">
            <a:avLst/>
          </a:prstGeom>
        </p:spPr>
        <p:txBody>
          <a:bodyPr wrap="none">
            <a:spAutoFit/>
          </a:bodyPr>
          <a:lstStyle/>
          <a:p>
            <a:r>
              <a:rPr lang="en-AU" sz="1200" dirty="0"/>
              <a:t>Source: https://blockchain.com</a:t>
            </a:r>
          </a:p>
        </p:txBody>
      </p:sp>
      <p:grpSp>
        <p:nvGrpSpPr>
          <p:cNvPr id="10" name="Group 9">
            <a:extLst>
              <a:ext uri="{FF2B5EF4-FFF2-40B4-BE49-F238E27FC236}">
                <a16:creationId xmlns:a16="http://schemas.microsoft.com/office/drawing/2014/main" id="{16A2E649-8103-437A-9622-E74059FE9F3D}"/>
              </a:ext>
            </a:extLst>
          </p:cNvPr>
          <p:cNvGrpSpPr/>
          <p:nvPr/>
        </p:nvGrpSpPr>
        <p:grpSpPr>
          <a:xfrm>
            <a:off x="6291103" y="2641476"/>
            <a:ext cx="2777631" cy="1332359"/>
            <a:chOff x="6291103" y="2470293"/>
            <a:chExt cx="2777631" cy="1332359"/>
          </a:xfrm>
        </p:grpSpPr>
        <p:pic>
          <p:nvPicPr>
            <p:cNvPr id="1030" name="Picture 6" descr="Ledger Nano S">
              <a:extLst>
                <a:ext uri="{FF2B5EF4-FFF2-40B4-BE49-F238E27FC236}">
                  <a16:creationId xmlns:a16="http://schemas.microsoft.com/office/drawing/2014/main" id="{B2881B24-524F-4180-8AB5-7BD043C92B3F}"/>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6389" t="3345" r="32450" b="2121"/>
            <a:stretch/>
          </p:blipFill>
          <p:spPr bwMode="auto">
            <a:xfrm rot="5400000">
              <a:off x="7084232" y="1913378"/>
              <a:ext cx="429965" cy="201622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C24029FF-8852-428D-93E3-5D18403837F3}"/>
                </a:ext>
              </a:extLst>
            </p:cNvPr>
            <p:cNvSpPr/>
            <p:nvPr/>
          </p:nvSpPr>
          <p:spPr>
            <a:xfrm>
              <a:off x="6366450" y="3095688"/>
              <a:ext cx="2057615" cy="276999"/>
            </a:xfrm>
            <a:prstGeom prst="rect">
              <a:avLst/>
            </a:prstGeom>
          </p:spPr>
          <p:txBody>
            <a:bodyPr wrap="none">
              <a:spAutoFit/>
            </a:bodyPr>
            <a:lstStyle/>
            <a:p>
              <a:r>
                <a:rPr lang="en-AU" sz="1200" dirty="0"/>
                <a:t>Source: ledger.com &amp; trezor.io</a:t>
              </a:r>
            </a:p>
          </p:txBody>
        </p:sp>
        <p:pic>
          <p:nvPicPr>
            <p:cNvPr id="1036" name="Picture 12" descr="Trezor One">
              <a:extLst>
                <a:ext uri="{FF2B5EF4-FFF2-40B4-BE49-F238E27FC236}">
                  <a16:creationId xmlns:a16="http://schemas.microsoft.com/office/drawing/2014/main" id="{F9C958BF-A87B-4762-8B4E-59A475868EB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1065" y="2470293"/>
              <a:ext cx="687669" cy="133235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710166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DBF8E6C-CCF2-4D3C-90B7-A144A64330E3}"/>
              </a:ext>
            </a:extLst>
          </p:cNvPr>
          <p:cNvPicPr>
            <a:picLocks noChangeAspect="1"/>
          </p:cNvPicPr>
          <p:nvPr/>
        </p:nvPicPr>
        <p:blipFill>
          <a:blip r:embed="rId3"/>
          <a:stretch>
            <a:fillRect/>
          </a:stretch>
        </p:blipFill>
        <p:spPr>
          <a:xfrm>
            <a:off x="5780734" y="103358"/>
            <a:ext cx="3363266" cy="3409462"/>
          </a:xfrm>
          <a:prstGeom prst="rect">
            <a:avLst/>
          </a:prstGeom>
        </p:spPr>
      </p:pic>
      <p:sp>
        <p:nvSpPr>
          <p:cNvPr id="4" name="Title 3"/>
          <p:cNvSpPr>
            <a:spLocks noGrp="1"/>
          </p:cNvSpPr>
          <p:nvPr>
            <p:ph type="title"/>
          </p:nvPr>
        </p:nvSpPr>
        <p:spPr/>
        <p:txBody>
          <a:bodyPr/>
          <a:lstStyle/>
          <a:p>
            <a:r>
              <a:rPr lang="en-AU" dirty="0"/>
              <a:t>Transactions</a:t>
            </a:r>
          </a:p>
        </p:txBody>
      </p:sp>
      <p:sp>
        <p:nvSpPr>
          <p:cNvPr id="6" name="Content Placeholder 5"/>
          <p:cNvSpPr>
            <a:spLocks noGrp="1"/>
          </p:cNvSpPr>
          <p:nvPr>
            <p:ph idx="1"/>
          </p:nvPr>
        </p:nvSpPr>
        <p:spPr>
          <a:xfrm>
            <a:off x="323528" y="1478755"/>
            <a:ext cx="6264696" cy="3683001"/>
          </a:xfrm>
        </p:spPr>
        <p:txBody>
          <a:bodyPr>
            <a:noAutofit/>
          </a:bodyPr>
          <a:lstStyle/>
          <a:p>
            <a:r>
              <a:rPr lang="en-AU" sz="2400" noProof="0" dirty="0"/>
              <a:t>Transfer currency from source addresses to destination addresses</a:t>
            </a:r>
          </a:p>
          <a:p>
            <a:r>
              <a:rPr lang="en-AU" sz="2400" noProof="0" dirty="0"/>
              <a:t>Contains 1+ inputs &amp; 1+ outputs</a:t>
            </a:r>
          </a:p>
          <a:p>
            <a:pPr lvl="1"/>
            <a:r>
              <a:rPr lang="en-AU" noProof="0" dirty="0"/>
              <a:t>If sum of the outputs is less than sum of the inputs, the difference is a fee to the miner</a:t>
            </a:r>
          </a:p>
          <a:p>
            <a:pPr lvl="1"/>
            <a:r>
              <a:rPr lang="en-AU" dirty="0"/>
              <a:t>TX fee is an incentive for miners to contribute computing power &amp; storage</a:t>
            </a:r>
          </a:p>
          <a:p>
            <a:r>
              <a:rPr lang="en-AU" sz="2400" noProof="0" dirty="0"/>
              <a:t>A TX contains proof of ownership for each input, in the form of a digital signature of the owner</a:t>
            </a:r>
          </a:p>
          <a:p>
            <a:r>
              <a:rPr lang="en-AU" dirty="0"/>
              <a:t>TX output is bind to owner’s public key</a:t>
            </a:r>
          </a:p>
          <a:p>
            <a:endParaRPr lang="en-AU" sz="1800" noProof="0" dirty="0"/>
          </a:p>
        </p:txBody>
      </p:sp>
      <p:sp>
        <p:nvSpPr>
          <p:cNvPr id="3" name="Footer Placeholder 2"/>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17</a:t>
            </a:fld>
            <a:r>
              <a:rPr lang="en-AU" dirty="0"/>
              <a:t>  |</a:t>
            </a:r>
          </a:p>
        </p:txBody>
      </p:sp>
    </p:spTree>
    <p:extLst>
      <p:ext uri="{BB962C8B-B14F-4D97-AF65-F5344CB8AC3E}">
        <p14:creationId xmlns:p14="http://schemas.microsoft.com/office/powerpoint/2010/main" val="3357571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7-07-16 at 21.16.54.png">
            <a:extLst>
              <a:ext uri="{FF2B5EF4-FFF2-40B4-BE49-F238E27FC236}">
                <a16:creationId xmlns:a16="http://schemas.microsoft.com/office/drawing/2014/main" id="{ED482EC7-9947-4941-9192-541187C817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92539" y="257559"/>
            <a:ext cx="4915965" cy="3536045"/>
          </a:xfrm>
          <a:prstGeom prst="rect">
            <a:avLst/>
          </a:prstGeom>
        </p:spPr>
      </p:pic>
      <p:sp>
        <p:nvSpPr>
          <p:cNvPr id="2" name="Title 1">
            <a:extLst>
              <a:ext uri="{FF2B5EF4-FFF2-40B4-BE49-F238E27FC236}">
                <a16:creationId xmlns:a16="http://schemas.microsoft.com/office/drawing/2014/main" id="{738ABF98-21F5-48D0-8BEF-B915B73CE1F5}"/>
              </a:ext>
            </a:extLst>
          </p:cNvPr>
          <p:cNvSpPr>
            <a:spLocks noGrp="1"/>
          </p:cNvSpPr>
          <p:nvPr>
            <p:ph type="title"/>
          </p:nvPr>
        </p:nvSpPr>
        <p:spPr/>
        <p:txBody>
          <a:bodyPr/>
          <a:lstStyle/>
          <a:p>
            <a:r>
              <a:rPr lang="en-AU" dirty="0"/>
              <a:t>Transaction Format</a:t>
            </a:r>
          </a:p>
        </p:txBody>
      </p:sp>
      <p:sp>
        <p:nvSpPr>
          <p:cNvPr id="3" name="Content Placeholder 2">
            <a:extLst>
              <a:ext uri="{FF2B5EF4-FFF2-40B4-BE49-F238E27FC236}">
                <a16:creationId xmlns:a16="http://schemas.microsoft.com/office/drawing/2014/main" id="{27CF8824-A55D-49FA-AAA9-A8FFE3ABD047}"/>
              </a:ext>
            </a:extLst>
          </p:cNvPr>
          <p:cNvSpPr>
            <a:spLocks noGrp="1"/>
          </p:cNvSpPr>
          <p:nvPr>
            <p:ph idx="1"/>
          </p:nvPr>
        </p:nvSpPr>
        <p:spPr>
          <a:xfrm>
            <a:off x="323528" y="1585543"/>
            <a:ext cx="5112568" cy="4101353"/>
          </a:xfrm>
        </p:spPr>
        <p:txBody>
          <a:bodyPr>
            <a:normAutofit/>
          </a:bodyPr>
          <a:lstStyle/>
          <a:p>
            <a:r>
              <a:rPr lang="en-AU" dirty="0"/>
              <a:t>L</a:t>
            </a:r>
            <a:r>
              <a:rPr lang="en-AU" altLang="zh-CN" dirty="0"/>
              <a:t>inked TXs</a:t>
            </a:r>
          </a:p>
          <a:p>
            <a:pPr lvl="1"/>
            <a:r>
              <a:rPr lang="en-AU" dirty="0"/>
              <a:t>Outputs of TXs become inputs of a new TX</a:t>
            </a:r>
          </a:p>
          <a:p>
            <a:r>
              <a:rPr lang="en-AU" dirty="0"/>
              <a:t>Bitcoin addresses don’t contain “coins” balance</a:t>
            </a:r>
          </a:p>
          <a:p>
            <a:pPr lvl="1"/>
            <a:r>
              <a:rPr lang="en-AU" dirty="0"/>
              <a:t>Store Unspent Transaction Outputs (UTXO)</a:t>
            </a:r>
          </a:p>
          <a:p>
            <a:r>
              <a:rPr lang="en-AU" dirty="0"/>
              <a:t>Balance of an address/account</a:t>
            </a:r>
          </a:p>
          <a:p>
            <a:pPr lvl="1"/>
            <a:r>
              <a:rPr lang="en-AU" dirty="0"/>
              <a:t>Sum of all of the values of UTXOs associated with the address</a:t>
            </a:r>
          </a:p>
          <a:p>
            <a:r>
              <a:rPr lang="en-AU" dirty="0"/>
              <a:t>State of the blockchain</a:t>
            </a:r>
          </a:p>
          <a:p>
            <a:pPr lvl="1"/>
            <a:r>
              <a:rPr lang="en-AU" dirty="0"/>
              <a:t>All the UTXOs in system</a:t>
            </a:r>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18</a:t>
            </a:fld>
            <a:r>
              <a:rPr lang="en-AU" dirty="0"/>
              <a:t>  |</a:t>
            </a:r>
          </a:p>
        </p:txBody>
      </p:sp>
    </p:spTree>
    <p:extLst>
      <p:ext uri="{BB962C8B-B14F-4D97-AF65-F5344CB8AC3E}">
        <p14:creationId xmlns:p14="http://schemas.microsoft.com/office/powerpoint/2010/main" val="6175027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noProof="0" dirty="0"/>
              <a:t>Blocks</a:t>
            </a:r>
          </a:p>
        </p:txBody>
      </p:sp>
      <p:sp>
        <p:nvSpPr>
          <p:cNvPr id="6" name="Content Placeholder 5"/>
          <p:cNvSpPr>
            <a:spLocks noGrp="1"/>
          </p:cNvSpPr>
          <p:nvPr>
            <p:ph idx="1"/>
          </p:nvPr>
        </p:nvSpPr>
        <p:spPr>
          <a:xfrm>
            <a:off x="419100" y="1439966"/>
            <a:ext cx="4296915" cy="4225846"/>
          </a:xfrm>
        </p:spPr>
        <p:txBody>
          <a:bodyPr>
            <a:normAutofit/>
          </a:bodyPr>
          <a:lstStyle/>
          <a:p>
            <a:r>
              <a:rPr lang="en-AU" sz="2400" dirty="0"/>
              <a:t>A container of TXs</a:t>
            </a:r>
          </a:p>
          <a:p>
            <a:r>
              <a:rPr lang="en-AU" sz="2400" dirty="0"/>
              <a:t>Identified by block hash</a:t>
            </a:r>
          </a:p>
          <a:p>
            <a:r>
              <a:rPr lang="en-AU" sz="2400" dirty="0"/>
              <a:t>Linked to previous block</a:t>
            </a:r>
          </a:p>
          <a:p>
            <a:r>
              <a:rPr lang="en-AU" sz="2400" dirty="0"/>
              <a:t>Includes a timestamp</a:t>
            </a:r>
          </a:p>
          <a:p>
            <a:pPr lvl="1"/>
            <a:r>
              <a:rPr lang="en-AU" sz="2000" dirty="0"/>
              <a:t>Not very accurate</a:t>
            </a:r>
          </a:p>
          <a:p>
            <a:r>
              <a:rPr lang="en-AU" sz="2400" dirty="0"/>
              <a:t>Include a nonce</a:t>
            </a:r>
          </a:p>
          <a:p>
            <a:pPr lvl="1"/>
            <a:r>
              <a:rPr lang="en-AU" sz="2000" dirty="0"/>
              <a:t>Proof of ability to produce the block</a:t>
            </a:r>
          </a:p>
          <a:p>
            <a:r>
              <a:rPr lang="en-AU" sz="2200" dirty="0"/>
              <a:t>Use a Merkel tree to capture ordered list of TXs</a:t>
            </a:r>
          </a:p>
          <a:p>
            <a:r>
              <a:rPr lang="en-AU" sz="2200" dirty="0"/>
              <a:t>Max block size of 1 MB</a:t>
            </a:r>
          </a:p>
        </p:txBody>
      </p:sp>
      <p:pic>
        <p:nvPicPr>
          <p:cNvPr id="5" name="Picture 2" descr="connections between blocks in the blockchain">
            <a:extLst>
              <a:ext uri="{FF2B5EF4-FFF2-40B4-BE49-F238E27FC236}">
                <a16:creationId xmlns:a16="http://schemas.microsoft.com/office/drawing/2014/main" id="{0968CF59-54D0-4D27-B2AB-59A5B3C7EB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51549" y="486671"/>
            <a:ext cx="4860000" cy="324000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Rectangle 6">
            <a:extLst>
              <a:ext uri="{FF2B5EF4-FFF2-40B4-BE49-F238E27FC236}">
                <a16:creationId xmlns:a16="http://schemas.microsoft.com/office/drawing/2014/main" id="{07A3D430-B616-4431-AF80-623FB947E743}"/>
              </a:ext>
            </a:extLst>
          </p:cNvPr>
          <p:cNvSpPr/>
          <p:nvPr/>
        </p:nvSpPr>
        <p:spPr>
          <a:xfrm>
            <a:off x="5135115" y="3788644"/>
            <a:ext cx="4008885" cy="523220"/>
          </a:xfrm>
          <a:prstGeom prst="rect">
            <a:avLst/>
          </a:prstGeom>
        </p:spPr>
        <p:txBody>
          <a:bodyPr wrap="square">
            <a:spAutoFit/>
          </a:bodyPr>
          <a:lstStyle/>
          <a:p>
            <a:r>
              <a:rPr lang="en-AU" sz="1400" dirty="0"/>
              <a:t>Source: </a:t>
            </a:r>
            <a:r>
              <a:rPr lang="en-AU" sz="1400" dirty="0">
                <a:hlinkClick r:id="rId4"/>
              </a:rPr>
              <a:t>https://blog.scottlogic.com/2016/04/04/ jenny-from-the-blockchain.html</a:t>
            </a:r>
            <a:endParaRPr lang="en-AU" sz="1400" dirty="0"/>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19</a:t>
            </a:fld>
            <a:r>
              <a:rPr lang="en-AU" dirty="0"/>
              <a:t>  |</a:t>
            </a:r>
          </a:p>
        </p:txBody>
      </p:sp>
    </p:spTree>
    <p:extLst>
      <p:ext uri="{BB962C8B-B14F-4D97-AF65-F5344CB8AC3E}">
        <p14:creationId xmlns:p14="http://schemas.microsoft.com/office/powerpoint/2010/main" val="5222049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building, toy, table, small&#10;&#10;Description automatically generated">
            <a:extLst>
              <a:ext uri="{FF2B5EF4-FFF2-40B4-BE49-F238E27FC236}">
                <a16:creationId xmlns:a16="http://schemas.microsoft.com/office/drawing/2014/main" id="{5AEC9B88-560A-42F8-A1FA-AEFEB8971C55}"/>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16713" b="16713"/>
          <a:stretch>
            <a:fillRect/>
          </a:stretch>
        </p:blipFill>
        <p:spPr>
          <a:xfrm rot="16200000">
            <a:off x="5137150" y="1716091"/>
            <a:ext cx="5715000" cy="2282825"/>
          </a:xfrm>
        </p:spPr>
      </p:pic>
      <p:sp>
        <p:nvSpPr>
          <p:cNvPr id="3" name="Content Placeholder 2">
            <a:extLst>
              <a:ext uri="{FF2B5EF4-FFF2-40B4-BE49-F238E27FC236}">
                <a16:creationId xmlns:a16="http://schemas.microsoft.com/office/drawing/2014/main" id="{4C59DE98-6E43-4B51-A532-268240706265}"/>
              </a:ext>
            </a:extLst>
          </p:cNvPr>
          <p:cNvSpPr>
            <a:spLocks noGrp="1"/>
          </p:cNvSpPr>
          <p:nvPr>
            <p:ph idx="1"/>
          </p:nvPr>
        </p:nvSpPr>
        <p:spPr/>
        <p:txBody>
          <a:bodyPr/>
          <a:lstStyle/>
          <a:p>
            <a:r>
              <a:rPr lang="en-AU" sz="2800" dirty="0"/>
              <a:t>Cryptography basics</a:t>
            </a:r>
          </a:p>
          <a:p>
            <a:r>
              <a:rPr lang="en-AU" sz="2800" dirty="0"/>
              <a:t>Bitcoin</a:t>
            </a:r>
          </a:p>
          <a:p>
            <a:r>
              <a:rPr lang="en-AU" sz="2800" dirty="0"/>
              <a:t>Ethereum</a:t>
            </a:r>
          </a:p>
          <a:p>
            <a:pPr marL="358775" lvl="1" indent="-220663"/>
            <a:r>
              <a:rPr lang="en-AU" sz="2133" dirty="0"/>
              <a:t>Smart contract development</a:t>
            </a:r>
          </a:p>
          <a:p>
            <a:r>
              <a:rPr lang="en-AU" sz="2800" dirty="0"/>
              <a:t>Hyperledger</a:t>
            </a:r>
          </a:p>
        </p:txBody>
      </p:sp>
      <p:sp>
        <p:nvSpPr>
          <p:cNvPr id="4" name="Title 3">
            <a:extLst>
              <a:ext uri="{FF2B5EF4-FFF2-40B4-BE49-F238E27FC236}">
                <a16:creationId xmlns:a16="http://schemas.microsoft.com/office/drawing/2014/main" id="{7D021345-AA76-40AA-A4C6-B02555BBB5C9}"/>
              </a:ext>
            </a:extLst>
          </p:cNvPr>
          <p:cNvSpPr>
            <a:spLocks noGrp="1"/>
          </p:cNvSpPr>
          <p:nvPr>
            <p:ph type="title"/>
          </p:nvPr>
        </p:nvSpPr>
        <p:spPr/>
        <p:txBody>
          <a:bodyPr/>
          <a:lstStyle/>
          <a:p>
            <a:r>
              <a:rPr lang="en-AU" dirty="0"/>
              <a:t>Outline</a:t>
            </a:r>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7" name="Slide Number Placeholder 6"/>
          <p:cNvSpPr>
            <a:spLocks noGrp="1"/>
          </p:cNvSpPr>
          <p:nvPr>
            <p:ph type="sldNum" sz="quarter" idx="11"/>
          </p:nvPr>
        </p:nvSpPr>
        <p:spPr/>
        <p:txBody>
          <a:bodyPr/>
          <a:lstStyle/>
          <a:p>
            <a:fld id="{2ABE124A-B5C5-46E0-B944-45307B126769}" type="slidenum">
              <a:rPr lang="en-AU" smtClean="0"/>
              <a:pPr/>
              <a:t>2</a:t>
            </a:fld>
            <a:r>
              <a:rPr lang="en-AU" dirty="0"/>
              <a:t>  |</a:t>
            </a:r>
          </a:p>
        </p:txBody>
      </p:sp>
    </p:spTree>
    <p:extLst>
      <p:ext uri="{BB962C8B-B14F-4D97-AF65-F5344CB8AC3E}">
        <p14:creationId xmlns:p14="http://schemas.microsoft.com/office/powerpoint/2010/main" val="36958083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Right to Build a Block – Mining</a:t>
            </a:r>
          </a:p>
        </p:txBody>
      </p:sp>
      <p:sp>
        <p:nvSpPr>
          <p:cNvPr id="6" name="Content Placeholder 5"/>
          <p:cNvSpPr>
            <a:spLocks noGrp="1"/>
          </p:cNvSpPr>
          <p:nvPr>
            <p:ph idx="1"/>
          </p:nvPr>
        </p:nvSpPr>
        <p:spPr>
          <a:xfrm>
            <a:off x="419100" y="1489348"/>
            <a:ext cx="5881092" cy="4225846"/>
          </a:xfrm>
        </p:spPr>
        <p:txBody>
          <a:bodyPr>
            <a:normAutofit fontScale="92500" lnSpcReduction="10000"/>
          </a:bodyPr>
          <a:lstStyle/>
          <a:p>
            <a:r>
              <a:rPr lang="en-AU" sz="2400" noProof="0" dirty="0"/>
              <a:t>Miners compete to create new blocks by solving hash puzzles </a:t>
            </a:r>
            <a:endParaRPr lang="en-AU" sz="2400" dirty="0"/>
          </a:p>
          <a:p>
            <a:pPr lvl="1"/>
            <a:r>
              <a:rPr lang="en-AU" sz="2200" noProof="0" dirty="0"/>
              <a:t>Proof-of-Work (PoW) based on </a:t>
            </a:r>
            <a:r>
              <a:rPr lang="en-AU" sz="2200" i="1" noProof="0" dirty="0"/>
              <a:t>hashcash</a:t>
            </a:r>
          </a:p>
          <a:p>
            <a:pPr lvl="1"/>
            <a:r>
              <a:rPr lang="en-AU" sz="2200" dirty="0"/>
              <a:t>Embracingly parallel problem with no shortcuts</a:t>
            </a:r>
          </a:p>
          <a:p>
            <a:pPr lvl="2"/>
            <a:r>
              <a:rPr lang="en-US" sz="1900" dirty="0"/>
              <a:t>Try nonce values until you get lucky</a:t>
            </a:r>
          </a:p>
          <a:p>
            <a:pPr lvl="2"/>
            <a:r>
              <a:rPr lang="en-US" sz="1900" dirty="0"/>
              <a:t>Difficult to compute, easy to validate</a:t>
            </a:r>
          </a:p>
          <a:p>
            <a:pPr lvl="2"/>
            <a:r>
              <a:rPr lang="en-US" sz="1900" dirty="0"/>
              <a:t>Acceptance threshold is adjusted over time to ensure ave. inter-block time remains 10-min with increasing computing power</a:t>
            </a:r>
          </a:p>
          <a:p>
            <a:r>
              <a:rPr lang="en-AU" sz="2400" dirty="0"/>
              <a:t>New BTCs are rewarded to the miner who create a </a:t>
            </a:r>
            <a:r>
              <a:rPr lang="en-AU" sz="2400" i="1" dirty="0"/>
              <a:t>valid block</a:t>
            </a:r>
            <a:r>
              <a:rPr lang="en-AU" sz="2400" dirty="0"/>
              <a:t> </a:t>
            </a:r>
          </a:p>
          <a:p>
            <a:pPr lvl="2"/>
            <a:r>
              <a:rPr lang="en-AU" sz="2000" dirty="0"/>
              <a:t>Reward halved every 210,000 blocks</a:t>
            </a:r>
          </a:p>
          <a:p>
            <a:pPr lvl="2"/>
            <a:r>
              <a:rPr lang="en-AU" sz="2000" dirty="0"/>
              <a:t>12.5 BTC reward since 2016 became 6.25 BTC in May 2020 (initially, 50 BTC) </a:t>
            </a:r>
            <a:endParaRPr lang="en-AU" sz="1800" noProof="0" dirty="0"/>
          </a:p>
        </p:txBody>
      </p:sp>
      <p:pic>
        <p:nvPicPr>
          <p:cNvPr id="27" name="Picture 26">
            <a:extLst>
              <a:ext uri="{FF2B5EF4-FFF2-40B4-BE49-F238E27FC236}">
                <a16:creationId xmlns:a16="http://schemas.microsoft.com/office/drawing/2014/main" id="{9ED6DCB5-5E0C-4673-A23D-683562101C6E}"/>
              </a:ext>
            </a:extLst>
          </p:cNvPr>
          <p:cNvPicPr/>
          <p:nvPr/>
        </p:nvPicPr>
        <p:blipFill rotWithShape="1">
          <a:blip r:embed="rId3">
            <a:extLst>
              <a:ext uri="{28A0092B-C50C-407E-A947-70E740481C1C}">
                <a14:useLocalDpi xmlns:a14="http://schemas.microsoft.com/office/drawing/2010/main" val="0"/>
              </a:ext>
            </a:extLst>
          </a:blip>
          <a:srcRect r="60383"/>
          <a:stretch/>
        </p:blipFill>
        <p:spPr bwMode="auto">
          <a:xfrm>
            <a:off x="6588224" y="193204"/>
            <a:ext cx="2014321" cy="2519680"/>
          </a:xfrm>
          <a:prstGeom prst="rect">
            <a:avLst/>
          </a:prstGeom>
          <a:noFill/>
          <a:ln>
            <a:noFill/>
          </a:ln>
        </p:spPr>
      </p:pic>
      <p:pic>
        <p:nvPicPr>
          <p:cNvPr id="28" name="Picture 27">
            <a:extLst>
              <a:ext uri="{FF2B5EF4-FFF2-40B4-BE49-F238E27FC236}">
                <a16:creationId xmlns:a16="http://schemas.microsoft.com/office/drawing/2014/main" id="{98259E6D-FCB5-4579-B6B6-42DCF0A71558}"/>
              </a:ext>
            </a:extLst>
          </p:cNvPr>
          <p:cNvPicPr/>
          <p:nvPr/>
        </p:nvPicPr>
        <p:blipFill rotWithShape="1">
          <a:blip r:embed="rId3">
            <a:extLst>
              <a:ext uri="{28A0092B-C50C-407E-A947-70E740481C1C}">
                <a14:useLocalDpi xmlns:a14="http://schemas.microsoft.com/office/drawing/2010/main" val="0"/>
              </a:ext>
            </a:extLst>
          </a:blip>
          <a:srcRect l="50000"/>
          <a:stretch/>
        </p:blipFill>
        <p:spPr bwMode="auto">
          <a:xfrm>
            <a:off x="6300192" y="2929508"/>
            <a:ext cx="2520000" cy="2519680"/>
          </a:xfrm>
          <a:prstGeom prst="rect">
            <a:avLst/>
          </a:prstGeom>
          <a:noFill/>
          <a:ln>
            <a:noFill/>
          </a:ln>
        </p:spPr>
      </p:pic>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20</a:t>
            </a:fld>
            <a:r>
              <a:rPr lang="en-AU" dirty="0"/>
              <a:t>  |</a:t>
            </a:r>
          </a:p>
        </p:txBody>
      </p:sp>
    </p:spTree>
    <p:extLst>
      <p:ext uri="{BB962C8B-B14F-4D97-AF65-F5344CB8AC3E}">
        <p14:creationId xmlns:p14="http://schemas.microsoft.com/office/powerpoint/2010/main" val="2507439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6EE872B-8987-4948-8D37-8A844763C301}"/>
              </a:ext>
            </a:extLst>
          </p:cNvPr>
          <p:cNvSpPr>
            <a:spLocks noGrp="1"/>
          </p:cNvSpPr>
          <p:nvPr>
            <p:ph type="title"/>
          </p:nvPr>
        </p:nvSpPr>
        <p:spPr/>
        <p:txBody>
          <a:bodyPr/>
          <a:lstStyle/>
          <a:p>
            <a:r>
              <a:rPr lang="en-AU" dirty="0"/>
              <a:t>Mining (Cont.)</a:t>
            </a:r>
          </a:p>
        </p:txBody>
      </p:sp>
      <p:sp>
        <p:nvSpPr>
          <p:cNvPr id="8" name="Rounded Rectangle 7">
            <a:extLst>
              <a:ext uri="{FF2B5EF4-FFF2-40B4-BE49-F238E27FC236}">
                <a16:creationId xmlns:a16="http://schemas.microsoft.com/office/drawing/2014/main" id="{39BAAFC4-E89C-4152-AD6C-7626153362D0}"/>
              </a:ext>
            </a:extLst>
          </p:cNvPr>
          <p:cNvSpPr/>
          <p:nvPr/>
        </p:nvSpPr>
        <p:spPr>
          <a:xfrm>
            <a:off x="998603" y="1954195"/>
            <a:ext cx="1188132" cy="4680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Aggregation</a:t>
            </a:r>
          </a:p>
        </p:txBody>
      </p:sp>
      <p:sp>
        <p:nvSpPr>
          <p:cNvPr id="9" name="Rounded Rectangle 8">
            <a:extLst>
              <a:ext uri="{FF2B5EF4-FFF2-40B4-BE49-F238E27FC236}">
                <a16:creationId xmlns:a16="http://schemas.microsoft.com/office/drawing/2014/main" id="{5105E0BD-B946-4CFE-8C3C-D09888355B19}"/>
              </a:ext>
            </a:extLst>
          </p:cNvPr>
          <p:cNvSpPr/>
          <p:nvPr/>
        </p:nvSpPr>
        <p:spPr>
          <a:xfrm>
            <a:off x="998603" y="2881345"/>
            <a:ext cx="1188132" cy="5760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Header Construction</a:t>
            </a:r>
          </a:p>
        </p:txBody>
      </p:sp>
      <p:sp>
        <p:nvSpPr>
          <p:cNvPr id="10" name="Rounded Rectangle 9">
            <a:extLst>
              <a:ext uri="{FF2B5EF4-FFF2-40B4-BE49-F238E27FC236}">
                <a16:creationId xmlns:a16="http://schemas.microsoft.com/office/drawing/2014/main" id="{DC24C918-DD19-4A5C-896B-2A5E515DCE9A}"/>
              </a:ext>
            </a:extLst>
          </p:cNvPr>
          <p:cNvSpPr/>
          <p:nvPr/>
        </p:nvSpPr>
        <p:spPr>
          <a:xfrm>
            <a:off x="971600" y="3916495"/>
            <a:ext cx="1188132" cy="4680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Solving puzzle</a:t>
            </a:r>
          </a:p>
        </p:txBody>
      </p:sp>
      <p:sp>
        <p:nvSpPr>
          <p:cNvPr id="11" name="Rounded Rectangle 10">
            <a:extLst>
              <a:ext uri="{FF2B5EF4-FFF2-40B4-BE49-F238E27FC236}">
                <a16:creationId xmlns:a16="http://schemas.microsoft.com/office/drawing/2014/main" id="{77ADF75A-E766-4CD1-B3C4-66777720FCC1}"/>
              </a:ext>
            </a:extLst>
          </p:cNvPr>
          <p:cNvSpPr/>
          <p:nvPr/>
        </p:nvSpPr>
        <p:spPr>
          <a:xfrm>
            <a:off x="998603" y="4843644"/>
            <a:ext cx="1188132" cy="4680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t>Propagation</a:t>
            </a:r>
          </a:p>
        </p:txBody>
      </p:sp>
      <p:sp>
        <p:nvSpPr>
          <p:cNvPr id="12" name="Down Arrow 11">
            <a:extLst>
              <a:ext uri="{FF2B5EF4-FFF2-40B4-BE49-F238E27FC236}">
                <a16:creationId xmlns:a16="http://schemas.microsoft.com/office/drawing/2014/main" id="{690513D0-7E71-463A-972E-96354D48118F}"/>
              </a:ext>
            </a:extLst>
          </p:cNvPr>
          <p:cNvSpPr/>
          <p:nvPr/>
        </p:nvSpPr>
        <p:spPr>
          <a:xfrm>
            <a:off x="1376645" y="1691279"/>
            <a:ext cx="378042" cy="27003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3" name="Down Arrow 12">
            <a:extLst>
              <a:ext uri="{FF2B5EF4-FFF2-40B4-BE49-F238E27FC236}">
                <a16:creationId xmlns:a16="http://schemas.microsoft.com/office/drawing/2014/main" id="{E2813560-E559-4F2E-9E5B-132A17B346CD}"/>
              </a:ext>
            </a:extLst>
          </p:cNvPr>
          <p:cNvSpPr/>
          <p:nvPr/>
        </p:nvSpPr>
        <p:spPr>
          <a:xfrm>
            <a:off x="1376645" y="2426599"/>
            <a:ext cx="378042" cy="49867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4" name="Down Arrow 13">
            <a:extLst>
              <a:ext uri="{FF2B5EF4-FFF2-40B4-BE49-F238E27FC236}">
                <a16:creationId xmlns:a16="http://schemas.microsoft.com/office/drawing/2014/main" id="{9CEFC349-34B8-45C7-8FA1-726CB977AA50}"/>
              </a:ext>
            </a:extLst>
          </p:cNvPr>
          <p:cNvSpPr/>
          <p:nvPr/>
        </p:nvSpPr>
        <p:spPr>
          <a:xfrm>
            <a:off x="1376645" y="3460851"/>
            <a:ext cx="378042" cy="48410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5" name="Down Arrow 14">
            <a:extLst>
              <a:ext uri="{FF2B5EF4-FFF2-40B4-BE49-F238E27FC236}">
                <a16:creationId xmlns:a16="http://schemas.microsoft.com/office/drawing/2014/main" id="{8FE3EB90-BDAB-40F0-9DDB-6A2769E2DF28}"/>
              </a:ext>
            </a:extLst>
          </p:cNvPr>
          <p:cNvSpPr/>
          <p:nvPr/>
        </p:nvSpPr>
        <p:spPr>
          <a:xfrm>
            <a:off x="1376645" y="4376913"/>
            <a:ext cx="378042" cy="46322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6" name="TextBox 15">
            <a:extLst>
              <a:ext uri="{FF2B5EF4-FFF2-40B4-BE49-F238E27FC236}">
                <a16:creationId xmlns:a16="http://schemas.microsoft.com/office/drawing/2014/main" id="{C216E21F-1AF2-4E54-B15C-E5E6BCBDD756}"/>
              </a:ext>
            </a:extLst>
          </p:cNvPr>
          <p:cNvSpPr txBox="1"/>
          <p:nvPr/>
        </p:nvSpPr>
        <p:spPr>
          <a:xfrm>
            <a:off x="467544" y="1366818"/>
            <a:ext cx="2120469" cy="338554"/>
          </a:xfrm>
          <a:prstGeom prst="rect">
            <a:avLst/>
          </a:prstGeom>
          <a:noFill/>
        </p:spPr>
        <p:txBody>
          <a:bodyPr wrap="square" rtlCol="0">
            <a:spAutoFit/>
          </a:bodyPr>
          <a:lstStyle/>
          <a:p>
            <a:pPr algn="ctr"/>
            <a:r>
              <a:rPr lang="en-US" sz="1600" b="1" dirty="0">
                <a:solidFill>
                  <a:schemeClr val="accent1"/>
                </a:solidFill>
              </a:rPr>
              <a:t>Receiving a new block</a:t>
            </a:r>
          </a:p>
        </p:txBody>
      </p:sp>
      <p:sp>
        <p:nvSpPr>
          <p:cNvPr id="17" name="Rectangle 16">
            <a:extLst>
              <a:ext uri="{FF2B5EF4-FFF2-40B4-BE49-F238E27FC236}">
                <a16:creationId xmlns:a16="http://schemas.microsoft.com/office/drawing/2014/main" id="{032BF83D-4246-43A8-A0D8-93335E1B67A2}"/>
              </a:ext>
            </a:extLst>
          </p:cNvPr>
          <p:cNvSpPr/>
          <p:nvPr/>
        </p:nvSpPr>
        <p:spPr>
          <a:xfrm>
            <a:off x="3019445" y="1468141"/>
            <a:ext cx="5597214" cy="338554"/>
          </a:xfrm>
          <a:prstGeom prst="rect">
            <a:avLst/>
          </a:prstGeom>
        </p:spPr>
        <p:txBody>
          <a:bodyPr wrap="square">
            <a:spAutoFit/>
          </a:bodyPr>
          <a:lstStyle/>
          <a:p>
            <a:pPr marL="214313" indent="-214313">
              <a:buFont typeface="Arial"/>
              <a:buChar char="•"/>
              <a:defRPr/>
            </a:pPr>
            <a:r>
              <a:rPr lang="en-US" sz="1600" dirty="0"/>
              <a:t>End of one round is the beginning of the next round </a:t>
            </a:r>
          </a:p>
        </p:txBody>
      </p:sp>
      <p:sp>
        <p:nvSpPr>
          <p:cNvPr id="18" name="Rectangle 17">
            <a:extLst>
              <a:ext uri="{FF2B5EF4-FFF2-40B4-BE49-F238E27FC236}">
                <a16:creationId xmlns:a16="http://schemas.microsoft.com/office/drawing/2014/main" id="{2E8401E3-7937-4ECC-A160-EE1EFA4E2054}"/>
              </a:ext>
            </a:extLst>
          </p:cNvPr>
          <p:cNvSpPr/>
          <p:nvPr/>
        </p:nvSpPr>
        <p:spPr>
          <a:xfrm>
            <a:off x="3019445" y="1872302"/>
            <a:ext cx="5873035" cy="830997"/>
          </a:xfrm>
          <a:prstGeom prst="rect">
            <a:avLst/>
          </a:prstGeom>
        </p:spPr>
        <p:txBody>
          <a:bodyPr wrap="square">
            <a:spAutoFit/>
          </a:bodyPr>
          <a:lstStyle/>
          <a:p>
            <a:pPr marL="214313" indent="-214313">
              <a:buFont typeface="Arial"/>
              <a:buChar char="•"/>
              <a:defRPr/>
            </a:pPr>
            <a:r>
              <a:rPr lang="en-US" sz="1600" dirty="0"/>
              <a:t>Remove TXs of the newly announced block from TX pool</a:t>
            </a:r>
          </a:p>
          <a:p>
            <a:pPr marL="214313" indent="-214313">
              <a:buFont typeface="Arial"/>
              <a:buChar char="•"/>
              <a:defRPr/>
            </a:pPr>
            <a:r>
              <a:rPr lang="en-US" sz="1600" dirty="0"/>
              <a:t>Aggregate subset of the remaining valid TXs</a:t>
            </a:r>
          </a:p>
          <a:p>
            <a:pPr marL="214313" indent="-214313">
              <a:buFont typeface="Arial"/>
              <a:buChar char="•"/>
              <a:defRPr/>
            </a:pPr>
            <a:r>
              <a:rPr lang="en-US" sz="1600" dirty="0"/>
              <a:t>Add coinbase TX as the 1</a:t>
            </a:r>
            <a:r>
              <a:rPr lang="en-US" sz="1600" baseline="30000" dirty="0"/>
              <a:t>st</a:t>
            </a:r>
            <a:r>
              <a:rPr lang="en-US" sz="1600" dirty="0"/>
              <a:t> TX to the TX list for the next block</a:t>
            </a:r>
          </a:p>
        </p:txBody>
      </p:sp>
      <p:sp>
        <p:nvSpPr>
          <p:cNvPr id="19" name="Rectangle 18">
            <a:extLst>
              <a:ext uri="{FF2B5EF4-FFF2-40B4-BE49-F238E27FC236}">
                <a16:creationId xmlns:a16="http://schemas.microsoft.com/office/drawing/2014/main" id="{585055A9-01FF-4E20-9C5A-D26B298D8FA3}"/>
              </a:ext>
            </a:extLst>
          </p:cNvPr>
          <p:cNvSpPr/>
          <p:nvPr/>
        </p:nvSpPr>
        <p:spPr>
          <a:xfrm>
            <a:off x="3019445" y="2864688"/>
            <a:ext cx="5700713" cy="584775"/>
          </a:xfrm>
          <a:prstGeom prst="rect">
            <a:avLst/>
          </a:prstGeom>
        </p:spPr>
        <p:txBody>
          <a:bodyPr wrap="square">
            <a:spAutoFit/>
          </a:bodyPr>
          <a:lstStyle/>
          <a:p>
            <a:pPr marL="214313" indent="-214313">
              <a:buFont typeface="Arial"/>
              <a:buChar char="•"/>
              <a:defRPr/>
            </a:pPr>
            <a:r>
              <a:rPr lang="en-US" sz="1600" dirty="0"/>
              <a:t>Calculate/include the hash of the previous block</a:t>
            </a:r>
          </a:p>
          <a:p>
            <a:pPr marL="214313" indent="-214313">
              <a:buFont typeface="Arial"/>
              <a:buChar char="•"/>
              <a:defRPr/>
            </a:pPr>
            <a:r>
              <a:rPr lang="en-US" sz="1600" dirty="0"/>
              <a:t>Construct a Merkle tree to summarize all the included TXs</a:t>
            </a:r>
          </a:p>
        </p:txBody>
      </p:sp>
      <p:sp>
        <p:nvSpPr>
          <p:cNvPr id="20" name="Down Arrow 19">
            <a:extLst>
              <a:ext uri="{FF2B5EF4-FFF2-40B4-BE49-F238E27FC236}">
                <a16:creationId xmlns:a16="http://schemas.microsoft.com/office/drawing/2014/main" id="{9D7418A0-B5E8-4653-AA03-E9CF455234DC}"/>
              </a:ext>
            </a:extLst>
          </p:cNvPr>
          <p:cNvSpPr/>
          <p:nvPr/>
        </p:nvSpPr>
        <p:spPr>
          <a:xfrm rot="16200000">
            <a:off x="2626624" y="1399528"/>
            <a:ext cx="270032" cy="440198"/>
          </a:xfrm>
          <a:prstGeom prst="downArrow">
            <a:avLst/>
          </a:prstGeom>
          <a:ln>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00" dirty="0"/>
          </a:p>
        </p:txBody>
      </p:sp>
      <p:sp>
        <p:nvSpPr>
          <p:cNvPr id="21" name="Down Arrow 20">
            <a:extLst>
              <a:ext uri="{FF2B5EF4-FFF2-40B4-BE49-F238E27FC236}">
                <a16:creationId xmlns:a16="http://schemas.microsoft.com/office/drawing/2014/main" id="{2A62ADBA-6C02-4B5B-A53C-8EF4D2BCDF16}"/>
              </a:ext>
            </a:extLst>
          </p:cNvPr>
          <p:cNvSpPr/>
          <p:nvPr/>
        </p:nvSpPr>
        <p:spPr>
          <a:xfrm rot="16200000">
            <a:off x="2622551" y="1971937"/>
            <a:ext cx="270030" cy="440198"/>
          </a:xfrm>
          <a:prstGeom prst="downArrow">
            <a:avLst/>
          </a:prstGeom>
          <a:ln>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00" dirty="0"/>
          </a:p>
        </p:txBody>
      </p:sp>
      <p:sp>
        <p:nvSpPr>
          <p:cNvPr id="24" name="Rectangle 23">
            <a:extLst>
              <a:ext uri="{FF2B5EF4-FFF2-40B4-BE49-F238E27FC236}">
                <a16:creationId xmlns:a16="http://schemas.microsoft.com/office/drawing/2014/main" id="{6B066D6B-76AD-441F-A6A7-60A140B811A1}"/>
              </a:ext>
            </a:extLst>
          </p:cNvPr>
          <p:cNvSpPr/>
          <p:nvPr/>
        </p:nvSpPr>
        <p:spPr>
          <a:xfrm>
            <a:off x="3019445" y="3844744"/>
            <a:ext cx="5314808" cy="584775"/>
          </a:xfrm>
          <a:prstGeom prst="rect">
            <a:avLst/>
          </a:prstGeom>
        </p:spPr>
        <p:txBody>
          <a:bodyPr wrap="square">
            <a:spAutoFit/>
          </a:bodyPr>
          <a:lstStyle/>
          <a:p>
            <a:pPr marL="214313" indent="-214313">
              <a:buFont typeface="Arial"/>
              <a:buChar char="•"/>
              <a:defRPr/>
            </a:pPr>
            <a:r>
              <a:rPr lang="en-US" altLang="zh-CN" sz="1600" dirty="0"/>
              <a:t>Find solution to PoW algorithm</a:t>
            </a:r>
          </a:p>
          <a:p>
            <a:pPr marL="214313" indent="-214313">
              <a:buFont typeface="Arial"/>
              <a:buChar char="•"/>
              <a:defRPr/>
            </a:pPr>
            <a:r>
              <a:rPr lang="en-US" altLang="zh-CN" sz="1600" dirty="0"/>
              <a:t>Result will be inserted to the block header, if successful</a:t>
            </a:r>
            <a:endParaRPr lang="en-US" sz="1600" dirty="0"/>
          </a:p>
        </p:txBody>
      </p:sp>
      <p:sp>
        <p:nvSpPr>
          <p:cNvPr id="26" name="Rectangle 25">
            <a:extLst>
              <a:ext uri="{FF2B5EF4-FFF2-40B4-BE49-F238E27FC236}">
                <a16:creationId xmlns:a16="http://schemas.microsoft.com/office/drawing/2014/main" id="{FE2DB79A-9E0E-4D7E-9785-8EAC05D36ADB}"/>
              </a:ext>
            </a:extLst>
          </p:cNvPr>
          <p:cNvSpPr/>
          <p:nvPr/>
        </p:nvSpPr>
        <p:spPr>
          <a:xfrm>
            <a:off x="3019445" y="4886933"/>
            <a:ext cx="5314808" cy="338554"/>
          </a:xfrm>
          <a:prstGeom prst="rect">
            <a:avLst/>
          </a:prstGeom>
        </p:spPr>
        <p:txBody>
          <a:bodyPr wrap="square">
            <a:spAutoFit/>
          </a:bodyPr>
          <a:lstStyle/>
          <a:p>
            <a:pPr marL="214313" indent="-214313">
              <a:buFont typeface="Arial"/>
              <a:buChar char="•"/>
              <a:defRPr/>
            </a:pPr>
            <a:r>
              <a:rPr lang="en-US" altLang="zh-CN" sz="1600" dirty="0"/>
              <a:t>Immediately propagate new block to other nodes</a:t>
            </a:r>
          </a:p>
        </p:txBody>
      </p:sp>
      <p:sp>
        <p:nvSpPr>
          <p:cNvPr id="27" name="Down Arrow 20">
            <a:extLst>
              <a:ext uri="{FF2B5EF4-FFF2-40B4-BE49-F238E27FC236}">
                <a16:creationId xmlns:a16="http://schemas.microsoft.com/office/drawing/2014/main" id="{D707F6E9-4C59-4E22-8AC5-B6E4F379C8E4}"/>
              </a:ext>
            </a:extLst>
          </p:cNvPr>
          <p:cNvSpPr/>
          <p:nvPr/>
        </p:nvSpPr>
        <p:spPr>
          <a:xfrm rot="16200000">
            <a:off x="2627278" y="2959166"/>
            <a:ext cx="270030" cy="440198"/>
          </a:xfrm>
          <a:prstGeom prst="downArrow">
            <a:avLst/>
          </a:prstGeom>
          <a:ln>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00" dirty="0"/>
          </a:p>
        </p:txBody>
      </p:sp>
      <p:sp>
        <p:nvSpPr>
          <p:cNvPr id="28" name="Down Arrow 20">
            <a:extLst>
              <a:ext uri="{FF2B5EF4-FFF2-40B4-BE49-F238E27FC236}">
                <a16:creationId xmlns:a16="http://schemas.microsoft.com/office/drawing/2014/main" id="{56DF510F-07BA-495D-8215-ED12392B790F}"/>
              </a:ext>
            </a:extLst>
          </p:cNvPr>
          <p:cNvSpPr/>
          <p:nvPr/>
        </p:nvSpPr>
        <p:spPr>
          <a:xfrm rot="16200000">
            <a:off x="2603112" y="4858630"/>
            <a:ext cx="270030" cy="440198"/>
          </a:xfrm>
          <a:prstGeom prst="downArrow">
            <a:avLst/>
          </a:prstGeom>
          <a:ln>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00" dirty="0"/>
          </a:p>
        </p:txBody>
      </p:sp>
      <p:sp>
        <p:nvSpPr>
          <p:cNvPr id="29" name="Down Arrow 20">
            <a:extLst>
              <a:ext uri="{FF2B5EF4-FFF2-40B4-BE49-F238E27FC236}">
                <a16:creationId xmlns:a16="http://schemas.microsoft.com/office/drawing/2014/main" id="{882668A0-8331-45BD-A027-A411259DB4C9}"/>
              </a:ext>
            </a:extLst>
          </p:cNvPr>
          <p:cNvSpPr/>
          <p:nvPr/>
        </p:nvSpPr>
        <p:spPr>
          <a:xfrm rot="16200000">
            <a:off x="2622551" y="3920489"/>
            <a:ext cx="270030" cy="440198"/>
          </a:xfrm>
          <a:prstGeom prst="downArrow">
            <a:avLst/>
          </a:prstGeom>
          <a:ln>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00" dirty="0"/>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21</a:t>
            </a:fld>
            <a:r>
              <a:rPr lang="en-AU" dirty="0"/>
              <a:t>  |</a:t>
            </a:r>
          </a:p>
        </p:txBody>
      </p:sp>
    </p:spTree>
    <p:extLst>
      <p:ext uri="{BB962C8B-B14F-4D97-AF65-F5344CB8AC3E}">
        <p14:creationId xmlns:p14="http://schemas.microsoft.com/office/powerpoint/2010/main" val="17301767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AU" dirty="0"/>
              <a:t>Who can Build a Block?</a:t>
            </a:r>
          </a:p>
        </p:txBody>
      </p:sp>
      <p:sp>
        <p:nvSpPr>
          <p:cNvPr id="6" name="Content Placeholder 5"/>
          <p:cNvSpPr>
            <a:spLocks noGrp="1"/>
          </p:cNvSpPr>
          <p:nvPr>
            <p:ph idx="1"/>
          </p:nvPr>
        </p:nvSpPr>
        <p:spPr/>
        <p:txBody>
          <a:bodyPr>
            <a:normAutofit/>
          </a:bodyPr>
          <a:lstStyle/>
          <a:p>
            <a:r>
              <a:rPr lang="en-AU" sz="2400" noProof="0" dirty="0"/>
              <a:t>Miners might find &amp; announce next blocks at the same time</a:t>
            </a:r>
          </a:p>
          <a:p>
            <a:r>
              <a:rPr lang="en-AU" sz="2400" noProof="0" dirty="0"/>
              <a:t>Treat the longest history of blocks as the </a:t>
            </a:r>
            <a:r>
              <a:rPr lang="en-AU" sz="2400" i="1" noProof="0" dirty="0"/>
              <a:t>main chain</a:t>
            </a:r>
          </a:p>
          <a:p>
            <a:pPr lvl="2"/>
            <a:r>
              <a:rPr lang="en-AU" sz="2000" noProof="0" dirty="0"/>
              <a:t>One that received most computation</a:t>
            </a:r>
          </a:p>
          <a:p>
            <a:pPr lvl="2"/>
            <a:r>
              <a:rPr lang="en-AU" sz="2000" dirty="0"/>
              <a:t>Referred to as </a:t>
            </a:r>
            <a:r>
              <a:rPr lang="en-AU" sz="2000" i="1" dirty="0"/>
              <a:t>N</a:t>
            </a:r>
            <a:r>
              <a:rPr lang="en-AU" altLang="zh-CN" sz="2000" i="1" dirty="0"/>
              <a:t>akamoto Consensus</a:t>
            </a:r>
            <a:endParaRPr lang="en-AU" sz="2000" i="1" dirty="0"/>
          </a:p>
        </p:txBody>
      </p:sp>
      <p:pic>
        <p:nvPicPr>
          <p:cNvPr id="9" name="Picture 8"/>
          <p:cNvPicPr>
            <a:picLocks noChangeAspect="1"/>
          </p:cNvPicPr>
          <p:nvPr/>
        </p:nvPicPr>
        <p:blipFill>
          <a:blip r:embed="rId3"/>
          <a:stretch>
            <a:fillRect/>
          </a:stretch>
        </p:blipFill>
        <p:spPr>
          <a:xfrm>
            <a:off x="466600" y="3289548"/>
            <a:ext cx="2697641" cy="1980000"/>
          </a:xfrm>
          <a:prstGeom prst="rect">
            <a:avLst/>
          </a:prstGeom>
        </p:spPr>
      </p:pic>
      <p:sp>
        <p:nvSpPr>
          <p:cNvPr id="10" name="TextBox 9"/>
          <p:cNvSpPr txBox="1"/>
          <p:nvPr/>
        </p:nvSpPr>
        <p:spPr>
          <a:xfrm>
            <a:off x="695819" y="4984393"/>
            <a:ext cx="2239204" cy="369332"/>
          </a:xfrm>
          <a:prstGeom prst="rect">
            <a:avLst/>
          </a:prstGeom>
          <a:noFill/>
        </p:spPr>
        <p:txBody>
          <a:bodyPr wrap="none" rtlCol="0">
            <a:spAutoFit/>
          </a:bodyPr>
          <a:lstStyle/>
          <a:p>
            <a:pPr algn="ctr"/>
            <a:r>
              <a:rPr lang="de-DE" sz="1800" dirty="0"/>
              <a:t>Fork in the blockchain</a:t>
            </a:r>
            <a:endParaRPr lang="en-AU" sz="1800" dirty="0"/>
          </a:p>
        </p:txBody>
      </p:sp>
      <p:pic>
        <p:nvPicPr>
          <p:cNvPr id="11" name="Picture 10"/>
          <p:cNvPicPr>
            <a:picLocks noChangeAspect="1"/>
          </p:cNvPicPr>
          <p:nvPr/>
        </p:nvPicPr>
        <p:blipFill>
          <a:blip r:embed="rId4"/>
          <a:stretch>
            <a:fillRect/>
          </a:stretch>
        </p:blipFill>
        <p:spPr>
          <a:xfrm>
            <a:off x="3831649" y="3289548"/>
            <a:ext cx="4893251" cy="1980000"/>
          </a:xfrm>
          <a:prstGeom prst="rect">
            <a:avLst/>
          </a:prstGeom>
        </p:spPr>
      </p:pic>
      <p:sp>
        <p:nvSpPr>
          <p:cNvPr id="12" name="TextBox 11"/>
          <p:cNvSpPr txBox="1"/>
          <p:nvPr/>
        </p:nvSpPr>
        <p:spPr>
          <a:xfrm>
            <a:off x="4626447" y="4936129"/>
            <a:ext cx="3303653" cy="369332"/>
          </a:xfrm>
          <a:prstGeom prst="rect">
            <a:avLst/>
          </a:prstGeom>
          <a:noFill/>
        </p:spPr>
        <p:txBody>
          <a:bodyPr wrap="square" rtlCol="0">
            <a:spAutoFit/>
          </a:bodyPr>
          <a:lstStyle/>
          <a:p>
            <a:pPr algn="ctr"/>
            <a:r>
              <a:rPr lang="de-DE" sz="1800" dirty="0"/>
              <a:t>Fork decided: longer chain wins</a:t>
            </a:r>
            <a:endParaRPr lang="en-AU" sz="1800" dirty="0"/>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22</a:t>
            </a:fld>
            <a:r>
              <a:rPr lang="en-AU" dirty="0"/>
              <a:t>  |</a:t>
            </a:r>
          </a:p>
        </p:txBody>
      </p:sp>
    </p:spTree>
    <p:extLst>
      <p:ext uri="{BB962C8B-B14F-4D97-AF65-F5344CB8AC3E}">
        <p14:creationId xmlns:p14="http://schemas.microsoft.com/office/powerpoint/2010/main" val="3864928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N</a:t>
            </a:r>
            <a:r>
              <a:rPr lang="en-AU" altLang="zh-CN" dirty="0"/>
              <a:t>akamoto Consensus</a:t>
            </a:r>
            <a:endParaRPr lang="en-AU" dirty="0"/>
          </a:p>
        </p:txBody>
      </p:sp>
      <p:sp>
        <p:nvSpPr>
          <p:cNvPr id="6" name="Content Placeholder 5"/>
          <p:cNvSpPr>
            <a:spLocks noGrp="1"/>
          </p:cNvSpPr>
          <p:nvPr>
            <p:ph idx="1"/>
          </p:nvPr>
        </p:nvSpPr>
        <p:spPr>
          <a:xfrm>
            <a:off x="179512" y="1553011"/>
            <a:ext cx="8833420" cy="4040793"/>
          </a:xfrm>
        </p:spPr>
        <p:txBody>
          <a:bodyPr>
            <a:noAutofit/>
          </a:bodyPr>
          <a:lstStyle/>
          <a:p>
            <a:r>
              <a:rPr lang="en-AU" sz="2400" noProof="0" dirty="0"/>
              <a:t>To determine with high probability that a TX is permanently included: </a:t>
            </a:r>
          </a:p>
          <a:p>
            <a:pPr lvl="1"/>
            <a:r>
              <a:rPr lang="en-AU" sz="2000" noProof="0" dirty="0"/>
              <a:t>Wait for several blocks (6 blocks by default) to be added after 1</a:t>
            </a:r>
            <a:r>
              <a:rPr lang="en-AU" sz="2000" baseline="30000" noProof="0" dirty="0"/>
              <a:t>st</a:t>
            </a:r>
            <a:r>
              <a:rPr lang="en-AU" sz="2000" noProof="0" dirty="0"/>
              <a:t> inclusion of the TX in a block </a:t>
            </a:r>
          </a:p>
          <a:p>
            <a:pPr lvl="1"/>
            <a:r>
              <a:rPr lang="en-AU" sz="2000" noProof="0" dirty="0"/>
              <a:t>Each of these subsequent blocks is called a </a:t>
            </a:r>
            <a:r>
              <a:rPr lang="en-AU" sz="2000" i="1" noProof="0" dirty="0"/>
              <a:t>confirmation block</a:t>
            </a:r>
            <a:endParaRPr lang="en-AU" sz="2000" i="1" dirty="0"/>
          </a:p>
          <a:p>
            <a:pPr lvl="1"/>
            <a:r>
              <a:rPr lang="en-AU" sz="2000" noProof="0" dirty="0"/>
              <a:t>Once sufficiently many confirmations occurred after the TX block inclusion, then the TX is considered </a:t>
            </a:r>
            <a:r>
              <a:rPr lang="en-AU" sz="2000" i="1" noProof="0" dirty="0"/>
              <a:t>committed</a:t>
            </a:r>
            <a:endParaRPr lang="en-AU" sz="2000" noProof="0" dirty="0"/>
          </a:p>
          <a:p>
            <a:r>
              <a:rPr lang="en-AU" sz="2400" noProof="0" dirty="0"/>
              <a:t>Unlike many traditional TX commit semantics:</a:t>
            </a:r>
          </a:p>
          <a:p>
            <a:pPr lvl="1"/>
            <a:r>
              <a:rPr lang="en-AU" sz="2000" dirty="0"/>
              <a:t>Commit only has a probabilistic guarantee</a:t>
            </a:r>
          </a:p>
          <a:p>
            <a:pPr lvl="1"/>
            <a:r>
              <a:rPr lang="en-AU" sz="2000" dirty="0"/>
              <a:t>Doesn’t fully comply with ACID properties</a:t>
            </a:r>
          </a:p>
          <a:p>
            <a:pPr lvl="1"/>
            <a:r>
              <a:rPr lang="en-AU" sz="2000" noProof="0" dirty="0"/>
              <a:t>A longer chain </a:t>
            </a:r>
            <a:r>
              <a:rPr lang="en-AU" sz="2000" i="1" noProof="0" dirty="0"/>
              <a:t>could</a:t>
            </a:r>
            <a:r>
              <a:rPr lang="en-AU" sz="2000" dirty="0"/>
              <a:t> appear – although it may be very, very unlikely</a:t>
            </a:r>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23</a:t>
            </a:fld>
            <a:r>
              <a:rPr lang="en-AU" dirty="0"/>
              <a:t>  |</a:t>
            </a:r>
          </a:p>
        </p:txBody>
      </p:sp>
    </p:spTree>
    <p:extLst>
      <p:ext uri="{BB962C8B-B14F-4D97-AF65-F5344CB8AC3E}">
        <p14:creationId xmlns:p14="http://schemas.microsoft.com/office/powerpoint/2010/main" val="3454228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776446-2E6A-45DD-A69E-50C21A01BD9B}"/>
              </a:ext>
            </a:extLst>
          </p:cNvPr>
          <p:cNvSpPr>
            <a:spLocks noGrp="1"/>
          </p:cNvSpPr>
          <p:nvPr>
            <p:ph idx="1"/>
          </p:nvPr>
        </p:nvSpPr>
        <p:spPr/>
        <p:txBody>
          <a:bodyPr/>
          <a:lstStyle/>
          <a:p>
            <a:r>
              <a:rPr lang="en-AU" dirty="0"/>
              <a:t>Which of the following statement(s) is True?</a:t>
            </a:r>
          </a:p>
          <a:p>
            <a:pPr marL="925200" lvl="2" indent="-457200">
              <a:buFont typeface="+mj-lt"/>
              <a:buAutoNum type="alphaUcPeriod"/>
            </a:pPr>
            <a:r>
              <a:rPr lang="en-AU" sz="2400" dirty="0"/>
              <a:t>As the number of ledger copies increases, it becomes difficult to maintain the consistency of the ledger</a:t>
            </a:r>
          </a:p>
          <a:p>
            <a:pPr marL="925200" lvl="2" indent="-457200">
              <a:buFont typeface="+mj-lt"/>
              <a:buAutoNum type="alphaUcPeriod"/>
            </a:pPr>
            <a:r>
              <a:rPr lang="en-AU" sz="2400" dirty="0"/>
              <a:t>Given a hash value, we can derive the corresponding message</a:t>
            </a:r>
          </a:p>
          <a:p>
            <a:pPr marL="925200" lvl="2" indent="-457200">
              <a:buFont typeface="+mj-lt"/>
              <a:buAutoNum type="alphaUcPeriod"/>
            </a:pPr>
            <a:r>
              <a:rPr lang="en-AU" sz="2400" dirty="0"/>
              <a:t>An attacker can fabricate a TX using Alice’s public key to show that Alice is engaged in illicit TXs (e.g., money laundering)</a:t>
            </a:r>
          </a:p>
          <a:p>
            <a:pPr marL="925200" lvl="2" indent="-457200">
              <a:buFont typeface="+mj-lt"/>
              <a:buAutoNum type="alphaUcPeriod"/>
            </a:pPr>
            <a:r>
              <a:rPr lang="en-AU" sz="2400" dirty="0"/>
              <a:t>As soon as a Bitcoin TX is included in a block, it is safe to assume the TX is final (e.g., Charlie can ship a bicycle to Alice)</a:t>
            </a:r>
            <a:endParaRPr lang="en-AU" dirty="0"/>
          </a:p>
        </p:txBody>
      </p:sp>
      <p:sp>
        <p:nvSpPr>
          <p:cNvPr id="3" name="Title 2">
            <a:extLst>
              <a:ext uri="{FF2B5EF4-FFF2-40B4-BE49-F238E27FC236}">
                <a16:creationId xmlns:a16="http://schemas.microsoft.com/office/drawing/2014/main" id="{3E3BB1A6-DFB5-4E8E-8EAF-7680670EFC5F}"/>
              </a:ext>
            </a:extLst>
          </p:cNvPr>
          <p:cNvSpPr>
            <a:spLocks noGrp="1"/>
          </p:cNvSpPr>
          <p:nvPr>
            <p:ph type="title"/>
          </p:nvPr>
        </p:nvSpPr>
        <p:spPr/>
        <p:txBody>
          <a:bodyPr/>
          <a:lstStyle/>
          <a:p>
            <a:r>
              <a:rPr lang="en-AU" dirty="0"/>
              <a:t>Question</a:t>
            </a:r>
          </a:p>
        </p:txBody>
      </p:sp>
      <p:sp>
        <p:nvSpPr>
          <p:cNvPr id="4" name="Footer Placeholder 3">
            <a:extLst>
              <a:ext uri="{FF2B5EF4-FFF2-40B4-BE49-F238E27FC236}">
                <a16:creationId xmlns:a16="http://schemas.microsoft.com/office/drawing/2014/main" id="{4076CB76-B9A2-4E82-B1DB-C85312B06D35}"/>
              </a:ext>
            </a:extLst>
          </p:cNvPr>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a:extLst>
              <a:ext uri="{FF2B5EF4-FFF2-40B4-BE49-F238E27FC236}">
                <a16:creationId xmlns:a16="http://schemas.microsoft.com/office/drawing/2014/main" id="{EE5A1AD6-EF99-445E-B544-16CC39BA4F94}"/>
              </a:ext>
            </a:extLst>
          </p:cNvPr>
          <p:cNvSpPr>
            <a:spLocks noGrp="1"/>
          </p:cNvSpPr>
          <p:nvPr>
            <p:ph type="sldNum" sz="quarter" idx="11"/>
          </p:nvPr>
        </p:nvSpPr>
        <p:spPr/>
        <p:txBody>
          <a:bodyPr/>
          <a:lstStyle/>
          <a:p>
            <a:fld id="{2ABE124A-B5C5-46E0-B944-45307B126769}" type="slidenum">
              <a:rPr lang="en-AU" smtClean="0"/>
              <a:pPr/>
              <a:t>24</a:t>
            </a:fld>
            <a:r>
              <a:rPr lang="en-AU" dirty="0"/>
              <a:t>  |</a:t>
            </a:r>
          </a:p>
        </p:txBody>
      </p:sp>
      <p:sp>
        <p:nvSpPr>
          <p:cNvPr id="6" name="TextBox 5">
            <a:extLst>
              <a:ext uri="{FF2B5EF4-FFF2-40B4-BE49-F238E27FC236}">
                <a16:creationId xmlns:a16="http://schemas.microsoft.com/office/drawing/2014/main" id="{DCC2CFCC-3896-4E03-8EBD-7BC08BEED78B}"/>
              </a:ext>
            </a:extLst>
          </p:cNvPr>
          <p:cNvSpPr txBox="1"/>
          <p:nvPr/>
        </p:nvSpPr>
        <p:spPr>
          <a:xfrm>
            <a:off x="234710" y="2821497"/>
            <a:ext cx="288032" cy="400110"/>
          </a:xfrm>
          <a:prstGeom prst="rect">
            <a:avLst/>
          </a:prstGeom>
          <a:noFill/>
        </p:spPr>
        <p:txBody>
          <a:bodyPr wrap="square" rtlCol="0">
            <a:spAutoFit/>
          </a:bodyPr>
          <a:lstStyle/>
          <a:p>
            <a:r>
              <a:rPr lang="en-AU" sz="2000" b="1" dirty="0">
                <a:solidFill>
                  <a:srgbClr val="FF0000"/>
                </a:solidFill>
              </a:rPr>
              <a:t>X</a:t>
            </a:r>
          </a:p>
        </p:txBody>
      </p:sp>
      <p:sp>
        <p:nvSpPr>
          <p:cNvPr id="7" name="TextBox 6">
            <a:extLst>
              <a:ext uri="{FF2B5EF4-FFF2-40B4-BE49-F238E27FC236}">
                <a16:creationId xmlns:a16="http://schemas.microsoft.com/office/drawing/2014/main" id="{47C6B7E6-13B7-418F-8715-8F756F53D2E1}"/>
              </a:ext>
            </a:extLst>
          </p:cNvPr>
          <p:cNvSpPr txBox="1"/>
          <p:nvPr/>
        </p:nvSpPr>
        <p:spPr>
          <a:xfrm>
            <a:off x="234710" y="2124062"/>
            <a:ext cx="288032" cy="400110"/>
          </a:xfrm>
          <a:prstGeom prst="rect">
            <a:avLst/>
          </a:prstGeom>
          <a:noFill/>
        </p:spPr>
        <p:txBody>
          <a:bodyPr wrap="square" rtlCol="0">
            <a:spAutoFit/>
          </a:bodyPr>
          <a:lstStyle/>
          <a:p>
            <a:r>
              <a:rPr lang="en-AU" sz="2000" b="1" dirty="0">
                <a:solidFill>
                  <a:srgbClr val="00B050"/>
                </a:solidFill>
                <a:latin typeface="Segoe UI Symbol" panose="020B0502040204020203" pitchFamily="34" charset="0"/>
                <a:ea typeface="Segoe UI Symbol" panose="020B0502040204020203" pitchFamily="34" charset="0"/>
              </a:rPr>
              <a:t>✓</a:t>
            </a:r>
            <a:endParaRPr lang="en-AU" sz="2000" b="1" dirty="0">
              <a:solidFill>
                <a:srgbClr val="00B050"/>
              </a:solidFill>
            </a:endParaRPr>
          </a:p>
        </p:txBody>
      </p:sp>
      <p:sp>
        <p:nvSpPr>
          <p:cNvPr id="8" name="TextBox 7">
            <a:extLst>
              <a:ext uri="{FF2B5EF4-FFF2-40B4-BE49-F238E27FC236}">
                <a16:creationId xmlns:a16="http://schemas.microsoft.com/office/drawing/2014/main" id="{7F23129D-F338-484E-BF70-1F522292CCD3}"/>
              </a:ext>
            </a:extLst>
          </p:cNvPr>
          <p:cNvSpPr txBox="1"/>
          <p:nvPr/>
        </p:nvSpPr>
        <p:spPr>
          <a:xfrm>
            <a:off x="234710" y="3234359"/>
            <a:ext cx="288032" cy="400110"/>
          </a:xfrm>
          <a:prstGeom prst="rect">
            <a:avLst/>
          </a:prstGeom>
          <a:noFill/>
        </p:spPr>
        <p:txBody>
          <a:bodyPr wrap="square" rtlCol="0">
            <a:spAutoFit/>
          </a:bodyPr>
          <a:lstStyle/>
          <a:p>
            <a:r>
              <a:rPr lang="en-AU" sz="2000" b="1" dirty="0">
                <a:solidFill>
                  <a:srgbClr val="FF0000"/>
                </a:solidFill>
              </a:rPr>
              <a:t>X</a:t>
            </a:r>
          </a:p>
        </p:txBody>
      </p:sp>
      <p:sp>
        <p:nvSpPr>
          <p:cNvPr id="9" name="TextBox 8">
            <a:extLst>
              <a:ext uri="{FF2B5EF4-FFF2-40B4-BE49-F238E27FC236}">
                <a16:creationId xmlns:a16="http://schemas.microsoft.com/office/drawing/2014/main" id="{28C22AAF-926B-4576-8F7C-34F994E09F18}"/>
              </a:ext>
            </a:extLst>
          </p:cNvPr>
          <p:cNvSpPr txBox="1"/>
          <p:nvPr/>
        </p:nvSpPr>
        <p:spPr>
          <a:xfrm>
            <a:off x="234710" y="3915778"/>
            <a:ext cx="288032" cy="400110"/>
          </a:xfrm>
          <a:prstGeom prst="rect">
            <a:avLst/>
          </a:prstGeom>
          <a:noFill/>
        </p:spPr>
        <p:txBody>
          <a:bodyPr wrap="square" rtlCol="0">
            <a:spAutoFit/>
          </a:bodyPr>
          <a:lstStyle/>
          <a:p>
            <a:r>
              <a:rPr lang="en-AU" sz="2000" b="1" dirty="0">
                <a:solidFill>
                  <a:srgbClr val="FF0000"/>
                </a:solidFill>
              </a:rPr>
              <a:t>X</a:t>
            </a:r>
          </a:p>
        </p:txBody>
      </p:sp>
    </p:spTree>
    <p:extLst>
      <p:ext uri="{BB962C8B-B14F-4D97-AF65-F5344CB8AC3E}">
        <p14:creationId xmlns:p14="http://schemas.microsoft.com/office/powerpoint/2010/main" val="1892630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Ethereum</a:t>
            </a:r>
          </a:p>
        </p:txBody>
      </p:sp>
    </p:spTree>
    <p:extLst>
      <p:ext uri="{BB962C8B-B14F-4D97-AF65-F5344CB8AC3E}">
        <p14:creationId xmlns:p14="http://schemas.microsoft.com/office/powerpoint/2010/main" val="11204067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noProof="0" dirty="0"/>
              <a:t>Ethereum</a:t>
            </a:r>
          </a:p>
        </p:txBody>
      </p:sp>
      <p:sp>
        <p:nvSpPr>
          <p:cNvPr id="6" name="Content Placeholder 5"/>
          <p:cNvSpPr>
            <a:spLocks noGrp="1"/>
          </p:cNvSpPr>
          <p:nvPr>
            <p:ph idx="1"/>
          </p:nvPr>
        </p:nvSpPr>
        <p:spPr>
          <a:xfrm>
            <a:off x="419099" y="1417340"/>
            <a:ext cx="8724901" cy="4608512"/>
          </a:xfrm>
        </p:spPr>
        <p:txBody>
          <a:bodyPr vert="horz" lIns="0" tIns="0" rIns="0" bIns="0" rtlCol="0" anchor="t">
            <a:noAutofit/>
          </a:bodyPr>
          <a:lstStyle/>
          <a:p>
            <a:pPr marL="215900" indent="-215900"/>
            <a:r>
              <a:rPr lang="en-AU" dirty="0"/>
              <a:t>2</a:t>
            </a:r>
            <a:r>
              <a:rPr lang="en-AU" baseline="30000" dirty="0"/>
              <a:t>nd</a:t>
            </a:r>
            <a:r>
              <a:rPr lang="en-AU" dirty="0"/>
              <a:t> generation PoW blockchain with Nakamoto consensus</a:t>
            </a:r>
            <a:endParaRPr lang="en-US" dirty="0"/>
          </a:p>
          <a:p>
            <a:pPr marL="395605" lvl="1" indent="-179705"/>
            <a:r>
              <a:rPr lang="en-US" dirty="0"/>
              <a:t>Native currency is Ether (ETH)</a:t>
            </a:r>
          </a:p>
          <a:p>
            <a:pPr marL="395605" lvl="1" indent="-179705"/>
            <a:r>
              <a:rPr lang="en-US" dirty="0"/>
              <a:t>Can deploy &amp; execute programs known as Smart Contracts</a:t>
            </a:r>
            <a:endParaRPr lang="en-US" dirty="0">
              <a:cs typeface="Calibri"/>
            </a:endParaRPr>
          </a:p>
          <a:p>
            <a:pPr marL="647605" lvl="2" indent="-179705"/>
            <a:r>
              <a:rPr lang="en-US" sz="1800" dirty="0"/>
              <a:t>Ledgers that can store/transact any kind of data</a:t>
            </a:r>
            <a:endParaRPr lang="en-US" sz="1800" dirty="0">
              <a:cs typeface="Calibri"/>
            </a:endParaRPr>
          </a:p>
          <a:p>
            <a:r>
              <a:rPr lang="en-AU" dirty="0" err="1"/>
              <a:t>Ethash</a:t>
            </a:r>
            <a:r>
              <a:rPr lang="en-AU" dirty="0"/>
              <a:t> is both CPU &amp; Memory intensive</a:t>
            </a:r>
          </a:p>
          <a:p>
            <a:pPr lvl="1"/>
            <a:r>
              <a:rPr lang="en-AU" dirty="0"/>
              <a:t>Eliminate use of ASIC</a:t>
            </a:r>
          </a:p>
          <a:p>
            <a:pPr marL="215605" indent="-179705"/>
            <a:r>
              <a:rPr lang="en-AU" dirty="0"/>
              <a:t>Smaller blocks with inter-block time of 13-15 sec</a:t>
            </a:r>
            <a:endParaRPr lang="en-AU" dirty="0">
              <a:cs typeface="Calibri"/>
            </a:endParaRPr>
          </a:p>
          <a:p>
            <a:pPr marL="395700" lvl="1" indent="-215900"/>
            <a:r>
              <a:rPr lang="en-AU" dirty="0"/>
              <a:t>Max block size is ~10,000,000 gas </a:t>
            </a:r>
            <a:r>
              <a:rPr lang="en-AU" dirty="0">
                <a:sym typeface="Wingdings" panose="05000000000000000000" pitchFamily="2" charset="2"/>
              </a:rPr>
              <a:t> L</a:t>
            </a:r>
            <a:r>
              <a:rPr lang="en-AU" dirty="0"/>
              <a:t>imits computational complexity of TXs</a:t>
            </a:r>
            <a:endParaRPr lang="en-AU" dirty="0">
              <a:cs typeface="Calibri"/>
            </a:endParaRPr>
          </a:p>
          <a:p>
            <a:pPr marL="395700" lvl="1" indent="-215900"/>
            <a:r>
              <a:rPr lang="en-AU" dirty="0"/>
              <a:t>Max 476 TXs in a block (Bitcoin 1,500 TXs/block), most blocks under 2KB (Bitcoin 1 MB)</a:t>
            </a:r>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26</a:t>
            </a:fld>
            <a:r>
              <a:rPr lang="en-AU" dirty="0"/>
              <a:t>  |</a:t>
            </a:r>
          </a:p>
        </p:txBody>
      </p:sp>
      <p:pic>
        <p:nvPicPr>
          <p:cNvPr id="7" name="Picture 4" descr="See the source image">
            <a:extLst>
              <a:ext uri="{FF2B5EF4-FFF2-40B4-BE49-F238E27FC236}">
                <a16:creationId xmlns:a16="http://schemas.microsoft.com/office/drawing/2014/main" id="{03356EC3-0F16-4096-8967-C59EE60EB30A}"/>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1650" t="37400" r="20863" b="37401"/>
          <a:stretch/>
        </p:blipFill>
        <p:spPr bwMode="auto">
          <a:xfrm>
            <a:off x="7011490" y="165764"/>
            <a:ext cx="1898000" cy="46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4971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AU" dirty="0"/>
              <a:t>Paying Fees in “Gas”</a:t>
            </a:r>
            <a:endParaRPr lang="en-AU" noProof="0" dirty="0"/>
          </a:p>
        </p:txBody>
      </p:sp>
      <p:sp>
        <p:nvSpPr>
          <p:cNvPr id="6" name="Content Placeholder 5"/>
          <p:cNvSpPr>
            <a:spLocks noGrp="1"/>
          </p:cNvSpPr>
          <p:nvPr>
            <p:ph idx="1"/>
          </p:nvPr>
        </p:nvSpPr>
        <p:spPr>
          <a:xfrm>
            <a:off x="419100" y="1489348"/>
            <a:ext cx="8471318" cy="4087678"/>
          </a:xfrm>
        </p:spPr>
        <p:txBody>
          <a:bodyPr>
            <a:normAutofit fontScale="85000" lnSpcReduction="20000"/>
          </a:bodyPr>
          <a:lstStyle/>
          <a:p>
            <a:r>
              <a:rPr lang="en-AU" noProof="0" dirty="0"/>
              <a:t>Gas</a:t>
            </a:r>
          </a:p>
          <a:p>
            <a:pPr lvl="1"/>
            <a:r>
              <a:rPr lang="en-AU" dirty="0"/>
              <a:t>Unit that reflects the computational complexity, bandwidth use, &amp; storage needed to execute a certain operation/instruction</a:t>
            </a:r>
            <a:endParaRPr lang="en-AU" dirty="0">
              <a:cs typeface="Calibri"/>
            </a:endParaRPr>
          </a:p>
          <a:p>
            <a:pPr lvl="1"/>
            <a:r>
              <a:rPr lang="en-AU" noProof="0" dirty="0"/>
              <a:t>A fee to limit the resource usage</a:t>
            </a:r>
          </a:p>
          <a:p>
            <a:r>
              <a:rPr lang="en-AU" noProof="0" dirty="0"/>
              <a:t>Gas cost/limit</a:t>
            </a:r>
          </a:p>
          <a:p>
            <a:pPr lvl="1"/>
            <a:r>
              <a:rPr lang="en-AU" noProof="0" dirty="0"/>
              <a:t>A fixed gas cost per TX (base cost of </a:t>
            </a:r>
            <a:r>
              <a:rPr lang="en-AU" dirty="0"/>
              <a:t>21,000 gas</a:t>
            </a:r>
            <a:r>
              <a:rPr lang="en-AU" noProof="0" dirty="0"/>
              <a:t>)</a:t>
            </a:r>
          </a:p>
          <a:p>
            <a:pPr lvl="1"/>
            <a:r>
              <a:rPr lang="en-AU" noProof="0" dirty="0"/>
              <a:t>Variable gas cost for data (dependent on size) &amp; execution of a SC method (charged per bytecode instruction)</a:t>
            </a:r>
          </a:p>
          <a:p>
            <a:pPr lvl="1"/>
            <a:r>
              <a:rPr lang="en-AU" noProof="0" dirty="0"/>
              <a:t>Additional gas cost for the deployment of new contracts</a:t>
            </a:r>
          </a:p>
          <a:p>
            <a:r>
              <a:rPr lang="en-AU" noProof="0" dirty="0"/>
              <a:t>Gas price</a:t>
            </a:r>
          </a:p>
          <a:p>
            <a:pPr lvl="1"/>
            <a:r>
              <a:rPr lang="en-AU" dirty="0"/>
              <a:t>Gas price reflects </a:t>
            </a:r>
            <a:r>
              <a:rPr lang="en-AU" noProof="0" dirty="0"/>
              <a:t>how much ether per gas the TX sender is willing to pay</a:t>
            </a:r>
          </a:p>
          <a:p>
            <a:pPr lvl="1"/>
            <a:r>
              <a:rPr lang="en-AU" noProof="0" dirty="0"/>
              <a:t>Clients need set the gas price to a market price</a:t>
            </a:r>
          </a:p>
          <a:p>
            <a:pPr lvl="2"/>
            <a:r>
              <a:rPr lang="en-AU" noProof="0" dirty="0"/>
              <a:t>Set higher gas price if inclusion of TX is urgent</a:t>
            </a:r>
          </a:p>
          <a:p>
            <a:pPr lvl="2"/>
            <a:r>
              <a:rPr lang="en-AU" noProof="0" dirty="0"/>
              <a:t>Or lower </a:t>
            </a:r>
            <a:r>
              <a:rPr lang="en-AU" noProof="0" dirty="0" err="1"/>
              <a:t>ga</a:t>
            </a:r>
            <a:r>
              <a:rPr lang="en-AU" dirty="0"/>
              <a:t>s price if TX inclusion is not (time) critical</a:t>
            </a:r>
          </a:p>
          <a:p>
            <a:pPr lvl="1"/>
            <a:r>
              <a:rPr lang="en-AU" dirty="0"/>
              <a:t>Gas price recommendations available e.g., from ETH Gas Station </a:t>
            </a:r>
            <a:r>
              <a:rPr lang="en-AU" dirty="0">
                <a:hlinkClick r:id="rId3"/>
              </a:rPr>
              <a:t>https://ethgasstation.info/</a:t>
            </a:r>
            <a:r>
              <a:rPr lang="en-AU" dirty="0"/>
              <a:t> </a:t>
            </a:r>
            <a:endParaRPr lang="en-AU" noProof="0" dirty="0"/>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27</a:t>
            </a:fld>
            <a:r>
              <a:rPr lang="en-AU" dirty="0"/>
              <a:t>  |</a:t>
            </a:r>
          </a:p>
        </p:txBody>
      </p:sp>
      <p:pic>
        <p:nvPicPr>
          <p:cNvPr id="5" name="Picture 4">
            <a:extLst>
              <a:ext uri="{FF2B5EF4-FFF2-40B4-BE49-F238E27FC236}">
                <a16:creationId xmlns:a16="http://schemas.microsoft.com/office/drawing/2014/main" id="{2A144244-C5E3-45BE-AF34-1200D778766E}"/>
              </a:ext>
            </a:extLst>
          </p:cNvPr>
          <p:cNvPicPr>
            <a:picLocks noChangeAspect="1"/>
          </p:cNvPicPr>
          <p:nvPr/>
        </p:nvPicPr>
        <p:blipFill>
          <a:blip r:embed="rId4"/>
          <a:stretch>
            <a:fillRect/>
          </a:stretch>
        </p:blipFill>
        <p:spPr>
          <a:xfrm>
            <a:off x="4572000" y="2353444"/>
            <a:ext cx="4324644" cy="288000"/>
          </a:xfrm>
          <a:prstGeom prst="rect">
            <a:avLst/>
          </a:prstGeom>
        </p:spPr>
      </p:pic>
    </p:spTree>
    <p:extLst>
      <p:ext uri="{BB962C8B-B14F-4D97-AF65-F5344CB8AC3E}">
        <p14:creationId xmlns:p14="http://schemas.microsoft.com/office/powerpoint/2010/main" val="4348159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932040" y="49188"/>
            <a:ext cx="4103492" cy="1821788"/>
          </a:xfrm>
          <a:prstGeom prst="rect">
            <a:avLst/>
          </a:prstGeom>
        </p:spPr>
      </p:pic>
      <p:sp>
        <p:nvSpPr>
          <p:cNvPr id="4" name="Title 3"/>
          <p:cNvSpPr>
            <a:spLocks noGrp="1"/>
          </p:cNvSpPr>
          <p:nvPr>
            <p:ph type="title"/>
          </p:nvPr>
        </p:nvSpPr>
        <p:spPr/>
        <p:txBody>
          <a:bodyPr/>
          <a:lstStyle/>
          <a:p>
            <a:r>
              <a:rPr lang="en-AU" dirty="0"/>
              <a:t>Ethereum Protocol</a:t>
            </a:r>
          </a:p>
        </p:txBody>
      </p:sp>
      <p:sp>
        <p:nvSpPr>
          <p:cNvPr id="6" name="Content Placeholder 5"/>
          <p:cNvSpPr>
            <a:spLocks noGrp="1"/>
          </p:cNvSpPr>
          <p:nvPr>
            <p:ph idx="1"/>
          </p:nvPr>
        </p:nvSpPr>
        <p:spPr>
          <a:xfrm>
            <a:off x="107504" y="1849388"/>
            <a:ext cx="8640958" cy="3534669"/>
          </a:xfrm>
        </p:spPr>
        <p:txBody>
          <a:bodyPr>
            <a:normAutofit/>
          </a:bodyPr>
          <a:lstStyle/>
          <a:p>
            <a:r>
              <a:rPr lang="en-AU" noProof="0" dirty="0"/>
              <a:t>Ethereum’s inter-block time &gt; block propagation time around the globe</a:t>
            </a:r>
          </a:p>
          <a:p>
            <a:pPr lvl="2"/>
            <a:r>
              <a:rPr lang="en-AU" dirty="0"/>
              <a:t>Bitcoin inter-block time &gt;&gt; block propagation time around the globe</a:t>
            </a:r>
          </a:p>
          <a:p>
            <a:pPr lvl="2"/>
            <a:r>
              <a:rPr lang="en-AU" noProof="0" dirty="0"/>
              <a:t>Multiple competing blocks are more likely to be created at a similar time</a:t>
            </a:r>
          </a:p>
          <a:p>
            <a:r>
              <a:rPr lang="en-AU" noProof="0" dirty="0"/>
              <a:t>GHOST (</a:t>
            </a:r>
            <a:r>
              <a:rPr lang="en-AU" dirty="0"/>
              <a:t>Greedy Heaviest Observed Subtree) protocol</a:t>
            </a:r>
            <a:endParaRPr lang="en-AU" noProof="0" dirty="0"/>
          </a:p>
          <a:p>
            <a:pPr lvl="2"/>
            <a:r>
              <a:rPr lang="en-AU" noProof="0" dirty="0"/>
              <a:t>The heaviest chain wins &amp; uncles contribute to the weight</a:t>
            </a:r>
          </a:p>
          <a:p>
            <a:pPr lvl="2"/>
            <a:r>
              <a:rPr lang="en-AU" noProof="0" dirty="0"/>
              <a:t>Miners of uncle blocks receive 87.5% of a standard block reward</a:t>
            </a:r>
          </a:p>
          <a:p>
            <a:pPr lvl="2"/>
            <a:r>
              <a:rPr lang="en-AU" noProof="0" dirty="0"/>
              <a:t>For every uncle included in the block, miner gains an additional 3.125% &amp; increases the weight of the chain including the block</a:t>
            </a:r>
          </a:p>
        </p:txBody>
      </p:sp>
      <p:sp>
        <p:nvSpPr>
          <p:cNvPr id="3" name="Footer Placeholder 2"/>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28</a:t>
            </a:fld>
            <a:r>
              <a:rPr lang="en-AU" dirty="0"/>
              <a:t>  |</a:t>
            </a:r>
          </a:p>
        </p:txBody>
      </p:sp>
    </p:spTree>
    <p:extLst>
      <p:ext uri="{BB962C8B-B14F-4D97-AF65-F5344CB8AC3E}">
        <p14:creationId xmlns:p14="http://schemas.microsoft.com/office/powerpoint/2010/main" val="94767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 random Ethereum transaction hash">
            <a:extLst>
              <a:ext uri="{FF2B5EF4-FFF2-40B4-BE49-F238E27FC236}">
                <a16:creationId xmlns:a16="http://schemas.microsoft.com/office/drawing/2014/main" id="{F98F823B-A2F2-4115-8E21-92590CBA4C1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51147" y="166314"/>
            <a:ext cx="3185349" cy="342000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C4C0285E-D1CF-4083-B991-7BB6749D44B1}"/>
              </a:ext>
            </a:extLst>
          </p:cNvPr>
          <p:cNvSpPr>
            <a:spLocks noGrp="1"/>
          </p:cNvSpPr>
          <p:nvPr>
            <p:ph type="title"/>
          </p:nvPr>
        </p:nvSpPr>
        <p:spPr/>
        <p:txBody>
          <a:bodyPr/>
          <a:lstStyle/>
          <a:p>
            <a:r>
              <a:rPr lang="en-AU" dirty="0"/>
              <a:t>Accounts &amp; Transaction</a:t>
            </a:r>
          </a:p>
        </p:txBody>
      </p:sp>
      <p:sp>
        <p:nvSpPr>
          <p:cNvPr id="7" name="Content Placeholder 6">
            <a:extLst>
              <a:ext uri="{FF2B5EF4-FFF2-40B4-BE49-F238E27FC236}">
                <a16:creationId xmlns:a16="http://schemas.microsoft.com/office/drawing/2014/main" id="{85CE6A94-E2A3-4882-8724-5582DAEB961F}"/>
              </a:ext>
            </a:extLst>
          </p:cNvPr>
          <p:cNvSpPr>
            <a:spLocks noGrp="1"/>
          </p:cNvSpPr>
          <p:nvPr>
            <p:ph idx="1"/>
          </p:nvPr>
        </p:nvSpPr>
        <p:spPr>
          <a:xfrm>
            <a:off x="395536" y="1489348"/>
            <a:ext cx="5311595" cy="3683001"/>
          </a:xfrm>
        </p:spPr>
        <p:txBody>
          <a:bodyPr/>
          <a:lstStyle/>
          <a:p>
            <a:r>
              <a:rPr lang="en-AU" dirty="0"/>
              <a:t>Uses account-balance model</a:t>
            </a:r>
          </a:p>
          <a:p>
            <a:r>
              <a:rPr lang="en-AU" dirty="0"/>
              <a:t>An account is bind to owner’s public key</a:t>
            </a:r>
          </a:p>
          <a:p>
            <a:r>
              <a:rPr lang="en-AU" dirty="0"/>
              <a:t>A TX is uniquely identified by its hash</a:t>
            </a:r>
          </a:p>
          <a:p>
            <a:r>
              <a:rPr lang="en-AU" dirty="0"/>
              <a:t>TXs are sequenced using a nonce</a:t>
            </a:r>
          </a:p>
          <a:p>
            <a:r>
              <a:rPr lang="en-AU" dirty="0"/>
              <a:t>Once included in a block, block no, actual gas used, actual fee, etc., are available</a:t>
            </a:r>
          </a:p>
          <a:p>
            <a:endParaRPr lang="en-AU" dirty="0"/>
          </a:p>
        </p:txBody>
      </p:sp>
      <p:sp>
        <p:nvSpPr>
          <p:cNvPr id="8" name="TextBox 7">
            <a:extLst>
              <a:ext uri="{FF2B5EF4-FFF2-40B4-BE49-F238E27FC236}">
                <a16:creationId xmlns:a16="http://schemas.microsoft.com/office/drawing/2014/main" id="{91228F06-06B1-4725-A685-9D81C3A269A5}"/>
              </a:ext>
            </a:extLst>
          </p:cNvPr>
          <p:cNvSpPr txBox="1"/>
          <p:nvPr/>
        </p:nvSpPr>
        <p:spPr>
          <a:xfrm>
            <a:off x="3563889" y="3776751"/>
            <a:ext cx="5400600" cy="1643527"/>
          </a:xfrm>
          <a:prstGeom prst="rect">
            <a:avLst/>
          </a:prstGeom>
          <a:noFill/>
        </p:spPr>
        <p:txBody>
          <a:bodyPr wrap="square" rtlCol="0">
            <a:spAutoFit/>
          </a:bodyPr>
          <a:lstStyle/>
          <a:p>
            <a:pPr marL="177800" lvl="1" indent="-177800">
              <a:lnSpc>
                <a:spcPct val="90000"/>
              </a:lnSpc>
              <a:buFont typeface="Arial" panose="020B0604020202020204" pitchFamily="34" charset="0"/>
              <a:buChar char="•"/>
            </a:pPr>
            <a:r>
              <a:rPr lang="en-AU" sz="1400" dirty="0"/>
              <a:t>From – Source address (regular account)</a:t>
            </a:r>
          </a:p>
          <a:p>
            <a:pPr marL="177800" lvl="1" indent="-177800">
              <a:lnSpc>
                <a:spcPct val="90000"/>
              </a:lnSpc>
              <a:buFont typeface="Arial" panose="020B0604020202020204" pitchFamily="34" charset="0"/>
              <a:buChar char="•"/>
            </a:pPr>
            <a:r>
              <a:rPr lang="en-AU" sz="1400" dirty="0"/>
              <a:t>To – Destination address (regular account or contract address)</a:t>
            </a:r>
          </a:p>
          <a:p>
            <a:pPr marL="177800" lvl="1" indent="-177800">
              <a:lnSpc>
                <a:spcPct val="90000"/>
              </a:lnSpc>
              <a:buFont typeface="Arial" panose="020B0604020202020204" pitchFamily="34" charset="0"/>
              <a:buChar char="•"/>
            </a:pPr>
            <a:r>
              <a:rPr lang="en-AU" sz="1400" dirty="0"/>
              <a:t>Value – Ether (in unit “wei”) to transfer to destination (can be 0)</a:t>
            </a:r>
          </a:p>
          <a:p>
            <a:pPr marL="177800" lvl="1" indent="-177800">
              <a:lnSpc>
                <a:spcPct val="90000"/>
              </a:lnSpc>
              <a:buFont typeface="Arial" panose="020B0604020202020204" pitchFamily="34" charset="0"/>
              <a:buChar char="•"/>
            </a:pPr>
            <a:r>
              <a:rPr lang="en-AU" sz="1400" dirty="0"/>
              <a:t>Nonce – TX sequence no for source account</a:t>
            </a:r>
          </a:p>
          <a:p>
            <a:pPr marL="177800" lvl="1" indent="-177800">
              <a:lnSpc>
                <a:spcPct val="90000"/>
              </a:lnSpc>
              <a:buFont typeface="Arial" panose="020B0604020202020204" pitchFamily="34" charset="0"/>
              <a:buChar char="•"/>
            </a:pPr>
            <a:r>
              <a:rPr lang="en-AU" sz="1400" dirty="0"/>
              <a:t>Gas price – price you are offering to pay (Ether per gas)</a:t>
            </a:r>
          </a:p>
          <a:p>
            <a:pPr marL="177800" lvl="1" indent="-177800">
              <a:lnSpc>
                <a:spcPct val="90000"/>
              </a:lnSpc>
              <a:buFont typeface="Arial" panose="020B0604020202020204" pitchFamily="34" charset="0"/>
              <a:buChar char="•"/>
            </a:pPr>
            <a:r>
              <a:rPr lang="en-AU" sz="1400" dirty="0"/>
              <a:t>Gas limit – Max amount of gas allowed for TX</a:t>
            </a:r>
          </a:p>
          <a:p>
            <a:pPr marL="177800" lvl="1" indent="-177800">
              <a:lnSpc>
                <a:spcPct val="90000"/>
              </a:lnSpc>
              <a:buFont typeface="Arial" panose="020B0604020202020204" pitchFamily="34" charset="0"/>
              <a:buChar char="•"/>
            </a:pPr>
            <a:r>
              <a:rPr lang="en-AU" sz="1400" dirty="0"/>
              <a:t>Data – Payload data (TX memo, binary code, or function invocation)</a:t>
            </a:r>
          </a:p>
          <a:p>
            <a:pPr marL="177800" lvl="1" indent="-177800">
              <a:lnSpc>
                <a:spcPct val="90000"/>
              </a:lnSpc>
              <a:buFont typeface="Arial" panose="020B0604020202020204" pitchFamily="34" charset="0"/>
              <a:buChar char="•"/>
            </a:pPr>
            <a:r>
              <a:rPr lang="en-AU" sz="1400" dirty="0"/>
              <a:t>Digital signature (field names: v, r, s)</a:t>
            </a:r>
          </a:p>
        </p:txBody>
      </p:sp>
      <p:sp>
        <p:nvSpPr>
          <p:cNvPr id="3" name="Footer Placeholder 2"/>
          <p:cNvSpPr>
            <a:spLocks noGrp="1"/>
          </p:cNvSpPr>
          <p:nvPr>
            <p:ph type="ftr" sz="quarter" idx="10"/>
          </p:nvPr>
        </p:nvSpPr>
        <p:spPr/>
        <p:txBody>
          <a:bodyPr/>
          <a:lstStyle/>
          <a:p>
            <a:r>
              <a:rPr lang="en-AU" dirty="0"/>
              <a:t>COMP6452 Software Architecture for Blockchain Applications |  Data61, CSIRO</a:t>
            </a:r>
          </a:p>
        </p:txBody>
      </p:sp>
      <p:sp>
        <p:nvSpPr>
          <p:cNvPr id="4" name="Slide Number Placeholder 3"/>
          <p:cNvSpPr>
            <a:spLocks noGrp="1"/>
          </p:cNvSpPr>
          <p:nvPr>
            <p:ph type="sldNum" sz="quarter" idx="11"/>
          </p:nvPr>
        </p:nvSpPr>
        <p:spPr/>
        <p:txBody>
          <a:bodyPr/>
          <a:lstStyle/>
          <a:p>
            <a:fld id="{2ABE124A-B5C5-46E0-B944-45307B126769}" type="slidenum">
              <a:rPr lang="en-AU" smtClean="0"/>
              <a:pPr/>
              <a:t>29</a:t>
            </a:fld>
            <a:r>
              <a:rPr lang="en-AU" dirty="0"/>
              <a:t>  |</a:t>
            </a:r>
          </a:p>
        </p:txBody>
      </p:sp>
    </p:spTree>
    <p:extLst>
      <p:ext uri="{BB962C8B-B14F-4D97-AF65-F5344CB8AC3E}">
        <p14:creationId xmlns:p14="http://schemas.microsoft.com/office/powerpoint/2010/main" val="1896599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77"/>
          <p:cNvSpPr>
            <a:spLocks noGrp="1"/>
          </p:cNvSpPr>
          <p:nvPr>
            <p:ph type="title"/>
          </p:nvPr>
        </p:nvSpPr>
        <p:spPr/>
        <p:txBody>
          <a:bodyPr/>
          <a:lstStyle/>
          <a:p>
            <a:r>
              <a:rPr lang="en-US" dirty="0"/>
              <a:t>Blockchain </a:t>
            </a:r>
          </a:p>
        </p:txBody>
      </p:sp>
      <p:sp>
        <p:nvSpPr>
          <p:cNvPr id="5" name="Content Placeholder 4">
            <a:extLst>
              <a:ext uri="{FF2B5EF4-FFF2-40B4-BE49-F238E27FC236}">
                <a16:creationId xmlns:a16="http://schemas.microsoft.com/office/drawing/2014/main" id="{9FAE09FD-698E-4BBD-8FFD-3F771E86D4D5}"/>
              </a:ext>
            </a:extLst>
          </p:cNvPr>
          <p:cNvSpPr>
            <a:spLocks noGrp="1"/>
          </p:cNvSpPr>
          <p:nvPr>
            <p:ph idx="1"/>
          </p:nvPr>
        </p:nvSpPr>
        <p:spPr>
          <a:xfrm>
            <a:off x="467544" y="1507153"/>
            <a:ext cx="8096250" cy="1782395"/>
          </a:xfrm>
        </p:spPr>
        <p:txBody>
          <a:bodyPr>
            <a:normAutofit/>
          </a:bodyPr>
          <a:lstStyle/>
          <a:p>
            <a:r>
              <a:rPr lang="en-AU" dirty="0"/>
              <a:t>Decentralized trustless environment</a:t>
            </a:r>
          </a:p>
          <a:p>
            <a:r>
              <a:rPr lang="en-AU" sz="2400" dirty="0"/>
              <a:t>Replicated/distributed ledger – </a:t>
            </a:r>
            <a:r>
              <a:rPr lang="en-US" dirty="0"/>
              <a:t>Linked list with hash pointers</a:t>
            </a:r>
          </a:p>
          <a:p>
            <a:pPr lvl="1"/>
            <a:r>
              <a:rPr lang="en-US" dirty="0"/>
              <a:t>Based on Public-Key Cryptography &amp; Hashing</a:t>
            </a:r>
          </a:p>
          <a:p>
            <a:pPr lvl="1"/>
            <a:r>
              <a:rPr lang="en-US" dirty="0"/>
              <a:t>Needs to address many distributed system problems</a:t>
            </a:r>
            <a:endParaRPr lang="en-AU" sz="1400" dirty="0"/>
          </a:p>
        </p:txBody>
      </p:sp>
      <p:sp>
        <p:nvSpPr>
          <p:cNvPr id="79" name="Rectangle 78"/>
          <p:cNvSpPr/>
          <p:nvPr/>
        </p:nvSpPr>
        <p:spPr>
          <a:xfrm>
            <a:off x="1489712" y="3290187"/>
            <a:ext cx="2049057" cy="179194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kern="1200" dirty="0"/>
          </a:p>
        </p:txBody>
      </p:sp>
      <p:sp>
        <p:nvSpPr>
          <p:cNvPr id="81" name="Rectangle 80"/>
          <p:cNvSpPr/>
          <p:nvPr/>
        </p:nvSpPr>
        <p:spPr>
          <a:xfrm>
            <a:off x="1595325" y="3955253"/>
            <a:ext cx="1800000" cy="1008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Transactions</a:t>
            </a:r>
          </a:p>
          <a:p>
            <a:pPr algn="ctr"/>
            <a:r>
              <a:rPr lang="en-AU" sz="2000" kern="1200" dirty="0">
                <a:solidFill>
                  <a:schemeClr val="tx1"/>
                </a:solidFill>
              </a:rPr>
              <a:t>⁞</a:t>
            </a:r>
          </a:p>
        </p:txBody>
      </p:sp>
      <p:sp>
        <p:nvSpPr>
          <p:cNvPr id="82" name="Rectangle 81"/>
          <p:cNvSpPr/>
          <p:nvPr/>
        </p:nvSpPr>
        <p:spPr>
          <a:xfrm>
            <a:off x="1600409" y="3383291"/>
            <a:ext cx="1800000" cy="504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b="1" kern="1200" dirty="0">
                <a:solidFill>
                  <a:schemeClr val="tx1"/>
                </a:solidFill>
              </a:rPr>
              <a:t>      </a:t>
            </a:r>
            <a:r>
              <a:rPr lang="en-AU" kern="1200" dirty="0">
                <a:solidFill>
                  <a:schemeClr val="tx1"/>
                </a:solidFill>
              </a:rPr>
              <a:t>of previous block</a:t>
            </a:r>
          </a:p>
        </p:txBody>
      </p:sp>
      <p:sp>
        <p:nvSpPr>
          <p:cNvPr id="46" name="TextBox 45"/>
          <p:cNvSpPr txBox="1"/>
          <p:nvPr/>
        </p:nvSpPr>
        <p:spPr>
          <a:xfrm>
            <a:off x="8506644" y="2641476"/>
            <a:ext cx="648072" cy="400110"/>
          </a:xfrm>
          <a:prstGeom prst="rect">
            <a:avLst/>
          </a:prstGeom>
          <a:noFill/>
        </p:spPr>
        <p:txBody>
          <a:bodyPr wrap="square" rtlCol="0">
            <a:spAutoFit/>
          </a:bodyPr>
          <a:lstStyle/>
          <a:p>
            <a:r>
              <a:rPr lang="en-US" sz="2000" b="1" dirty="0"/>
              <a:t>H( )</a:t>
            </a:r>
          </a:p>
        </p:txBody>
      </p:sp>
      <p:sp>
        <p:nvSpPr>
          <p:cNvPr id="47" name="Rectangle 46"/>
          <p:cNvSpPr/>
          <p:nvPr/>
        </p:nvSpPr>
        <p:spPr>
          <a:xfrm>
            <a:off x="4070021" y="3290187"/>
            <a:ext cx="2105164" cy="179194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kern="1200" dirty="0"/>
          </a:p>
        </p:txBody>
      </p:sp>
      <p:sp>
        <p:nvSpPr>
          <p:cNvPr id="48" name="Rectangle 47"/>
          <p:cNvSpPr/>
          <p:nvPr/>
        </p:nvSpPr>
        <p:spPr>
          <a:xfrm>
            <a:off x="4240456" y="3968542"/>
            <a:ext cx="1800000" cy="1008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Transactions</a:t>
            </a:r>
          </a:p>
          <a:p>
            <a:pPr algn="ctr"/>
            <a:r>
              <a:rPr lang="en-AU" sz="2000" kern="1200" dirty="0">
                <a:solidFill>
                  <a:schemeClr val="tx1"/>
                </a:solidFill>
              </a:rPr>
              <a:t>⁞</a:t>
            </a:r>
          </a:p>
        </p:txBody>
      </p:sp>
      <p:sp>
        <p:nvSpPr>
          <p:cNvPr id="49" name="Rectangle 48"/>
          <p:cNvSpPr/>
          <p:nvPr/>
        </p:nvSpPr>
        <p:spPr>
          <a:xfrm>
            <a:off x="4240456" y="3383291"/>
            <a:ext cx="1800000" cy="504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b="1" kern="1200" dirty="0">
                <a:solidFill>
                  <a:schemeClr val="tx1"/>
                </a:solidFill>
              </a:rPr>
              <a:t>     </a:t>
            </a:r>
            <a:r>
              <a:rPr lang="en-AU" kern="1200" dirty="0">
                <a:solidFill>
                  <a:schemeClr val="tx1"/>
                </a:solidFill>
              </a:rPr>
              <a:t>of previous block</a:t>
            </a:r>
          </a:p>
        </p:txBody>
      </p:sp>
      <p:sp>
        <p:nvSpPr>
          <p:cNvPr id="50" name="Rectangle 49"/>
          <p:cNvSpPr/>
          <p:nvPr/>
        </p:nvSpPr>
        <p:spPr>
          <a:xfrm>
            <a:off x="6653374" y="3269018"/>
            <a:ext cx="2045624" cy="181311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kern="1200" dirty="0"/>
          </a:p>
        </p:txBody>
      </p:sp>
      <p:sp>
        <p:nvSpPr>
          <p:cNvPr id="51" name="Rectangle 50"/>
          <p:cNvSpPr/>
          <p:nvPr/>
        </p:nvSpPr>
        <p:spPr>
          <a:xfrm>
            <a:off x="6760638" y="3993731"/>
            <a:ext cx="1800000" cy="1008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Transactions</a:t>
            </a:r>
          </a:p>
          <a:p>
            <a:pPr algn="ctr"/>
            <a:r>
              <a:rPr lang="en-AU" sz="2000" kern="1200" dirty="0">
                <a:solidFill>
                  <a:schemeClr val="tx1"/>
                </a:solidFill>
              </a:rPr>
              <a:t>⁞</a:t>
            </a:r>
          </a:p>
        </p:txBody>
      </p:sp>
      <p:sp>
        <p:nvSpPr>
          <p:cNvPr id="52" name="Rectangle 51"/>
          <p:cNvSpPr/>
          <p:nvPr/>
        </p:nvSpPr>
        <p:spPr>
          <a:xfrm>
            <a:off x="6760638" y="3408480"/>
            <a:ext cx="1800000" cy="5040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kern="1200" dirty="0">
                <a:solidFill>
                  <a:schemeClr val="tx1"/>
                </a:solidFill>
              </a:rPr>
              <a:t>      of previous block</a:t>
            </a:r>
          </a:p>
        </p:txBody>
      </p:sp>
      <p:sp>
        <p:nvSpPr>
          <p:cNvPr id="54" name="Rectangle 53"/>
          <p:cNvSpPr/>
          <p:nvPr/>
        </p:nvSpPr>
        <p:spPr>
          <a:xfrm>
            <a:off x="107504" y="3331807"/>
            <a:ext cx="1008112" cy="59401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b="1" kern="1200" dirty="0"/>
              <a:t>Genesis Block</a:t>
            </a:r>
          </a:p>
        </p:txBody>
      </p:sp>
      <p:cxnSp>
        <p:nvCxnSpPr>
          <p:cNvPr id="55" name="Elbow Connector 54"/>
          <p:cNvCxnSpPr>
            <a:cxnSpLocks/>
            <a:endCxn id="50" idx="3"/>
          </p:cNvCxnSpPr>
          <p:nvPr/>
        </p:nvCxnSpPr>
        <p:spPr>
          <a:xfrm rot="5400000">
            <a:off x="8292017" y="3453042"/>
            <a:ext cx="1129516" cy="315553"/>
          </a:xfrm>
          <a:prstGeom prst="bentConnector2">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59" name="Elbow Connector 58"/>
          <p:cNvCxnSpPr>
            <a:cxnSpLocks/>
            <a:endCxn id="47" idx="3"/>
          </p:cNvCxnSpPr>
          <p:nvPr/>
        </p:nvCxnSpPr>
        <p:spPr>
          <a:xfrm rot="10800000" flipV="1">
            <a:off x="6175185" y="3644417"/>
            <a:ext cx="581016" cy="541744"/>
          </a:xfrm>
          <a:prstGeom prst="bentConnector3">
            <a:avLst>
              <a:gd name="adj1" fmla="val 50000"/>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sp>
        <p:nvSpPr>
          <p:cNvPr id="67" name="TextBox 66"/>
          <p:cNvSpPr txBox="1"/>
          <p:nvPr/>
        </p:nvSpPr>
        <p:spPr>
          <a:xfrm>
            <a:off x="6760638" y="3503353"/>
            <a:ext cx="648072" cy="308392"/>
          </a:xfrm>
          <a:prstGeom prst="rect">
            <a:avLst/>
          </a:prstGeom>
          <a:noFill/>
        </p:spPr>
        <p:txBody>
          <a:bodyPr wrap="square" rtlCol="0">
            <a:spAutoFit/>
          </a:bodyPr>
          <a:lstStyle/>
          <a:p>
            <a:r>
              <a:rPr lang="en-US" b="1" dirty="0"/>
              <a:t>H( )</a:t>
            </a:r>
          </a:p>
        </p:txBody>
      </p:sp>
      <p:sp>
        <p:nvSpPr>
          <p:cNvPr id="71" name="TextBox 70"/>
          <p:cNvSpPr txBox="1"/>
          <p:nvPr/>
        </p:nvSpPr>
        <p:spPr>
          <a:xfrm>
            <a:off x="4214037" y="3503353"/>
            <a:ext cx="576064" cy="308392"/>
          </a:xfrm>
          <a:prstGeom prst="rect">
            <a:avLst/>
          </a:prstGeom>
          <a:noFill/>
        </p:spPr>
        <p:txBody>
          <a:bodyPr wrap="square" rtlCol="0">
            <a:spAutoFit/>
          </a:bodyPr>
          <a:lstStyle/>
          <a:p>
            <a:r>
              <a:rPr lang="en-US" b="1" dirty="0"/>
              <a:t>H( )</a:t>
            </a:r>
          </a:p>
        </p:txBody>
      </p:sp>
      <p:cxnSp>
        <p:nvCxnSpPr>
          <p:cNvPr id="72" name="Elbow Connector 71"/>
          <p:cNvCxnSpPr>
            <a:cxnSpLocks/>
            <a:endCxn id="79" idx="3"/>
          </p:cNvCxnSpPr>
          <p:nvPr/>
        </p:nvCxnSpPr>
        <p:spPr>
          <a:xfrm rot="10800000" flipV="1">
            <a:off x="3538770" y="3569039"/>
            <a:ext cx="698745" cy="617121"/>
          </a:xfrm>
          <a:prstGeom prst="bentConnector3">
            <a:avLst>
              <a:gd name="adj1" fmla="val 50000"/>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sp>
        <p:nvSpPr>
          <p:cNvPr id="85" name="TextBox 84"/>
          <p:cNvSpPr txBox="1"/>
          <p:nvPr/>
        </p:nvSpPr>
        <p:spPr>
          <a:xfrm>
            <a:off x="1627258" y="3476719"/>
            <a:ext cx="576064" cy="308392"/>
          </a:xfrm>
          <a:prstGeom prst="rect">
            <a:avLst/>
          </a:prstGeom>
          <a:noFill/>
        </p:spPr>
        <p:txBody>
          <a:bodyPr wrap="square" rtlCol="0">
            <a:spAutoFit/>
          </a:bodyPr>
          <a:lstStyle/>
          <a:p>
            <a:r>
              <a:rPr lang="en-US" b="1" dirty="0"/>
              <a:t>H( )</a:t>
            </a:r>
          </a:p>
        </p:txBody>
      </p:sp>
      <p:cxnSp>
        <p:nvCxnSpPr>
          <p:cNvPr id="86" name="Elbow Connector 85"/>
          <p:cNvCxnSpPr>
            <a:cxnSpLocks/>
            <a:stCxn id="85" idx="1"/>
            <a:endCxn id="54" idx="3"/>
          </p:cNvCxnSpPr>
          <p:nvPr/>
        </p:nvCxnSpPr>
        <p:spPr>
          <a:xfrm rot="10800000">
            <a:off x="1115616" y="3628815"/>
            <a:ext cx="511642" cy="2100"/>
          </a:xfrm>
          <a:prstGeom prst="bentConnector3">
            <a:avLst>
              <a:gd name="adj1" fmla="val 50000"/>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3</a:t>
            </a:fld>
            <a:r>
              <a:rPr lang="en-AU" dirty="0"/>
              <a:t>  |</a:t>
            </a:r>
          </a:p>
        </p:txBody>
      </p:sp>
    </p:spTree>
    <p:extLst>
      <p:ext uri="{BB962C8B-B14F-4D97-AF65-F5344CB8AC3E}">
        <p14:creationId xmlns:p14="http://schemas.microsoft.com/office/powerpoint/2010/main" val="7410239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Transactions Lifecycle</a:t>
            </a:r>
          </a:p>
        </p:txBody>
      </p:sp>
      <p:pic>
        <p:nvPicPr>
          <p:cNvPr id="6" name="Content Placeholder 5"/>
          <p:cNvPicPr>
            <a:picLocks noGrp="1" noChangeAspect="1"/>
          </p:cNvPicPr>
          <p:nvPr>
            <p:ph idx="4294967295"/>
          </p:nvPr>
        </p:nvPicPr>
        <p:blipFill rotWithShape="1">
          <a:blip r:embed="rId3"/>
          <a:srcRect r="15883"/>
          <a:stretch/>
        </p:blipFill>
        <p:spPr>
          <a:xfrm>
            <a:off x="570598" y="1705372"/>
            <a:ext cx="8002804" cy="3406775"/>
          </a:xfrm>
          <a:prstGeom prst="rect">
            <a:avLst/>
          </a:prstGeom>
        </p:spPr>
      </p:pic>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30</a:t>
            </a:fld>
            <a:r>
              <a:rPr lang="en-AU" dirty="0"/>
              <a:t>  |</a:t>
            </a:r>
          </a:p>
        </p:txBody>
      </p:sp>
    </p:spTree>
    <p:extLst>
      <p:ext uri="{BB962C8B-B14F-4D97-AF65-F5344CB8AC3E}">
        <p14:creationId xmlns:p14="http://schemas.microsoft.com/office/powerpoint/2010/main" val="42129355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D05D8-EE3A-4FC8-ACD3-3F257A866E13}"/>
              </a:ext>
            </a:extLst>
          </p:cNvPr>
          <p:cNvSpPr>
            <a:spLocks noGrp="1"/>
          </p:cNvSpPr>
          <p:nvPr>
            <p:ph type="title"/>
          </p:nvPr>
        </p:nvSpPr>
        <p:spPr/>
        <p:txBody>
          <a:bodyPr/>
          <a:lstStyle/>
          <a:p>
            <a:r>
              <a:rPr lang="en-AU" dirty="0"/>
              <a:t>Block Format</a:t>
            </a:r>
          </a:p>
        </p:txBody>
      </p:sp>
      <p:sp>
        <p:nvSpPr>
          <p:cNvPr id="3" name="Content Placeholder 2">
            <a:extLst>
              <a:ext uri="{FF2B5EF4-FFF2-40B4-BE49-F238E27FC236}">
                <a16:creationId xmlns:a16="http://schemas.microsoft.com/office/drawing/2014/main" id="{D84BD3ED-ED70-4B8D-83CE-ACAA635F1E0E}"/>
              </a:ext>
            </a:extLst>
          </p:cNvPr>
          <p:cNvSpPr>
            <a:spLocks noGrp="1"/>
          </p:cNvSpPr>
          <p:nvPr>
            <p:ph idx="1"/>
          </p:nvPr>
        </p:nvSpPr>
        <p:spPr>
          <a:xfrm>
            <a:off x="395537" y="1561356"/>
            <a:ext cx="4032448" cy="3683001"/>
          </a:xfrm>
        </p:spPr>
        <p:txBody>
          <a:bodyPr>
            <a:normAutofit fontScale="92500" lnSpcReduction="20000"/>
          </a:bodyPr>
          <a:lstStyle/>
          <a:p>
            <a:pPr marL="177482" indent="-182245"/>
            <a:r>
              <a:rPr lang="de-DE" dirty="0"/>
              <a:t>Maintain state of all accounts</a:t>
            </a:r>
          </a:p>
          <a:p>
            <a:pPr marL="360045" lvl="1" indent="-182245"/>
            <a:r>
              <a:rPr lang="de-DE" dirty="0"/>
              <a:t>Aka., World/Global State</a:t>
            </a:r>
          </a:p>
          <a:p>
            <a:pPr marL="360045" lvl="1" indent="-182245"/>
            <a:r>
              <a:rPr lang="de-DE" dirty="0"/>
              <a:t>Include account balances, data stored, &amp; smart contracts</a:t>
            </a:r>
            <a:endParaRPr lang="de-DE" dirty="0">
              <a:cs typeface="Calibri" panose="020F0502020204030204"/>
            </a:endParaRPr>
          </a:p>
          <a:p>
            <a:pPr marL="177482" indent="-182245"/>
            <a:r>
              <a:rPr lang="de-DE" dirty="0"/>
              <a:t>List of TXs</a:t>
            </a:r>
          </a:p>
          <a:p>
            <a:pPr marL="177482" indent="-182245"/>
            <a:r>
              <a:rPr lang="de-DE" dirty="0"/>
              <a:t>List of TX receipts (i.e., effects of TXs)</a:t>
            </a:r>
            <a:endParaRPr lang="en-AU" dirty="0">
              <a:cs typeface="Calibri" panose="020F0502020204030204"/>
            </a:endParaRPr>
          </a:p>
          <a:p>
            <a:pPr marL="177482" indent="-182245"/>
            <a:r>
              <a:rPr lang="de-DE" dirty="0"/>
              <a:t>Ethereum uses 3 Merkle trees (known as Trie), one each for integrity of:</a:t>
            </a:r>
            <a:endParaRPr lang="en-AU" dirty="0">
              <a:cs typeface="Calibri"/>
            </a:endParaRPr>
          </a:p>
          <a:p>
            <a:pPr marL="360045" lvl="1" indent="-182245"/>
            <a:r>
              <a:rPr lang="de-DE" dirty="0"/>
              <a:t>World State</a:t>
            </a:r>
          </a:p>
          <a:p>
            <a:pPr marL="360045" lvl="1" indent="-182245"/>
            <a:r>
              <a:rPr lang="de-DE" dirty="0"/>
              <a:t>TXs</a:t>
            </a:r>
            <a:endParaRPr lang="de-DE" dirty="0">
              <a:cs typeface="Calibri" panose="020F0502020204030204"/>
            </a:endParaRPr>
          </a:p>
          <a:p>
            <a:pPr marL="360045" lvl="1" indent="-182245"/>
            <a:r>
              <a:rPr lang="de-DE" dirty="0"/>
              <a:t>TX Receipts</a:t>
            </a:r>
            <a:endParaRPr lang="en-AU" dirty="0"/>
          </a:p>
        </p:txBody>
      </p:sp>
      <p:pic>
        <p:nvPicPr>
          <p:cNvPr id="5" name="Picture 4" descr="A screenshot of text&#10;&#10;Description automatically generated">
            <a:extLst>
              <a:ext uri="{FF2B5EF4-FFF2-40B4-BE49-F238E27FC236}">
                <a16:creationId xmlns:a16="http://schemas.microsoft.com/office/drawing/2014/main" id="{8638DF64-4E45-4667-9A12-281E4AE3977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0298" t="42441" r="15332" b="6305"/>
          <a:stretch/>
        </p:blipFill>
        <p:spPr>
          <a:xfrm>
            <a:off x="4499992" y="409228"/>
            <a:ext cx="4463511" cy="4701251"/>
          </a:xfrm>
          <a:prstGeom prst="rect">
            <a:avLst/>
          </a:prstGeom>
        </p:spPr>
      </p:pic>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6" name="Slide Number Placeholder 5"/>
          <p:cNvSpPr>
            <a:spLocks noGrp="1"/>
          </p:cNvSpPr>
          <p:nvPr>
            <p:ph type="sldNum" sz="quarter" idx="11"/>
          </p:nvPr>
        </p:nvSpPr>
        <p:spPr/>
        <p:txBody>
          <a:bodyPr/>
          <a:lstStyle/>
          <a:p>
            <a:fld id="{2ABE124A-B5C5-46E0-B944-45307B126769}" type="slidenum">
              <a:rPr lang="en-AU" smtClean="0"/>
              <a:pPr/>
              <a:t>31</a:t>
            </a:fld>
            <a:r>
              <a:rPr lang="en-AU" dirty="0"/>
              <a:t>  |</a:t>
            </a:r>
          </a:p>
        </p:txBody>
      </p:sp>
      <p:sp>
        <p:nvSpPr>
          <p:cNvPr id="7" name="Rectangle 6">
            <a:extLst>
              <a:ext uri="{FF2B5EF4-FFF2-40B4-BE49-F238E27FC236}">
                <a16:creationId xmlns:a16="http://schemas.microsoft.com/office/drawing/2014/main" id="{22BD8795-B55B-44E5-8DB1-2224557C35A3}"/>
              </a:ext>
            </a:extLst>
          </p:cNvPr>
          <p:cNvSpPr/>
          <p:nvPr/>
        </p:nvSpPr>
        <p:spPr>
          <a:xfrm>
            <a:off x="4528448" y="5033339"/>
            <a:ext cx="4572000" cy="461665"/>
          </a:xfrm>
          <a:prstGeom prst="rect">
            <a:avLst/>
          </a:prstGeom>
        </p:spPr>
        <p:txBody>
          <a:bodyPr>
            <a:spAutoFit/>
          </a:bodyPr>
          <a:lstStyle/>
          <a:p>
            <a:r>
              <a:rPr lang="en-AU" sz="1200" dirty="0"/>
              <a:t>Source: </a:t>
            </a:r>
            <a:r>
              <a:rPr lang="en-AU" sz="1200" dirty="0">
                <a:hlinkClick r:id="rId4"/>
              </a:rPr>
              <a:t>https://ethereum.stackexchange.com/questions/268/ </a:t>
            </a:r>
            <a:r>
              <a:rPr lang="en-AU" sz="1200" dirty="0" err="1">
                <a:hlinkClick r:id="rId4"/>
              </a:rPr>
              <a:t>ethereum</a:t>
            </a:r>
            <a:r>
              <a:rPr lang="en-AU" sz="1200" dirty="0">
                <a:hlinkClick r:id="rId4"/>
              </a:rPr>
              <a:t>-block-architecture</a:t>
            </a:r>
            <a:endParaRPr lang="en-AU" sz="1200" dirty="0"/>
          </a:p>
        </p:txBody>
      </p:sp>
    </p:spTree>
    <p:extLst>
      <p:ext uri="{BB962C8B-B14F-4D97-AF65-F5344CB8AC3E}">
        <p14:creationId xmlns:p14="http://schemas.microsoft.com/office/powerpoint/2010/main" val="1581296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rmAutofit/>
          </a:bodyPr>
          <a:lstStyle/>
          <a:p>
            <a:pPr lvl="1"/>
            <a:r>
              <a:rPr lang="en-AU" sz="2400" dirty="0"/>
              <a:t>Blockchain can be a computational platform (more than a distributed database) </a:t>
            </a:r>
          </a:p>
          <a:p>
            <a:pPr lvl="1"/>
            <a:r>
              <a:rPr lang="en-US" sz="2400" dirty="0"/>
              <a:t>User-defined code, deployed on &amp; executed by whole network</a:t>
            </a:r>
          </a:p>
          <a:p>
            <a:pPr lvl="2"/>
            <a:r>
              <a:rPr lang="en-US" sz="2400" dirty="0"/>
              <a:t>Can hold &amp; transfer digital assets, managed by the contract itself</a:t>
            </a:r>
          </a:p>
          <a:p>
            <a:pPr lvl="1"/>
            <a:r>
              <a:rPr lang="en-AU" sz="2400" dirty="0"/>
              <a:t>Code is deterministic &amp; immutable once deployed</a:t>
            </a:r>
          </a:p>
          <a:p>
            <a:pPr lvl="1"/>
            <a:r>
              <a:rPr lang="en-US" sz="2400" dirty="0"/>
              <a:t>Execution is triggered via a TX</a:t>
            </a:r>
          </a:p>
          <a:p>
            <a:pPr lvl="2"/>
            <a:r>
              <a:rPr lang="en-AU" sz="2400" dirty="0"/>
              <a:t>Aka., a message call</a:t>
            </a:r>
          </a:p>
          <a:p>
            <a:pPr lvl="2"/>
            <a:r>
              <a:rPr lang="en-AU" sz="2400" dirty="0"/>
              <a:t>A smart contract can invoke other smart contracts </a:t>
            </a:r>
            <a:endParaRPr lang="en-AU" sz="2400" noProof="0" dirty="0"/>
          </a:p>
        </p:txBody>
      </p:sp>
      <p:sp>
        <p:nvSpPr>
          <p:cNvPr id="4" name="Title 3"/>
          <p:cNvSpPr>
            <a:spLocks noGrp="1"/>
          </p:cNvSpPr>
          <p:nvPr>
            <p:ph type="title"/>
          </p:nvPr>
        </p:nvSpPr>
        <p:spPr/>
        <p:txBody>
          <a:bodyPr/>
          <a:lstStyle/>
          <a:p>
            <a:r>
              <a:rPr lang="en-AU" noProof="0" dirty="0"/>
              <a:t>Smart Contracts (SCs)</a:t>
            </a:r>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32</a:t>
            </a:fld>
            <a:r>
              <a:rPr lang="en-AU" dirty="0"/>
              <a:t>  |</a:t>
            </a:r>
          </a:p>
        </p:txBody>
      </p:sp>
    </p:spTree>
    <p:extLst>
      <p:ext uri="{BB962C8B-B14F-4D97-AF65-F5344CB8AC3E}">
        <p14:creationId xmlns:p14="http://schemas.microsoft.com/office/powerpoint/2010/main" val="22503622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47611-7191-44D4-98F7-686E41BDFE78}"/>
              </a:ext>
            </a:extLst>
          </p:cNvPr>
          <p:cNvSpPr>
            <a:spLocks noGrp="1"/>
          </p:cNvSpPr>
          <p:nvPr>
            <p:ph type="title"/>
          </p:nvPr>
        </p:nvSpPr>
        <p:spPr/>
        <p:txBody>
          <a:bodyPr/>
          <a:lstStyle/>
          <a:p>
            <a:r>
              <a:rPr lang="en-AU" noProof="0" dirty="0"/>
              <a:t>Smart Contracts in </a:t>
            </a:r>
            <a:r>
              <a:rPr lang="en-AU" dirty="0"/>
              <a:t>G</a:t>
            </a:r>
            <a:r>
              <a:rPr lang="en-AU" noProof="0" dirty="0"/>
              <a:t>eneral</a:t>
            </a:r>
          </a:p>
        </p:txBody>
      </p:sp>
      <p:sp>
        <p:nvSpPr>
          <p:cNvPr id="7" name="Content Placeholder 6">
            <a:extLst>
              <a:ext uri="{FF2B5EF4-FFF2-40B4-BE49-F238E27FC236}">
                <a16:creationId xmlns:a16="http://schemas.microsoft.com/office/drawing/2014/main" id="{37E1B50A-AA08-4692-8B28-E303A1327FEA}"/>
              </a:ext>
            </a:extLst>
          </p:cNvPr>
          <p:cNvSpPr>
            <a:spLocks noGrp="1"/>
          </p:cNvSpPr>
          <p:nvPr>
            <p:ph idx="1"/>
          </p:nvPr>
        </p:nvSpPr>
        <p:spPr>
          <a:xfrm>
            <a:off x="395536" y="1547569"/>
            <a:ext cx="8422683" cy="3976271"/>
          </a:xfrm>
        </p:spPr>
        <p:txBody>
          <a:bodyPr>
            <a:normAutofit/>
          </a:bodyPr>
          <a:lstStyle/>
          <a:p>
            <a:r>
              <a:rPr lang="en-AU" noProof="0" dirty="0"/>
              <a:t>Analogy – Java program</a:t>
            </a:r>
          </a:p>
          <a:p>
            <a:pPr lvl="1"/>
            <a:r>
              <a:rPr lang="en-AU" sz="1900" noProof="0" dirty="0"/>
              <a:t>SC code – a class</a:t>
            </a:r>
          </a:p>
          <a:p>
            <a:pPr lvl="1"/>
            <a:r>
              <a:rPr lang="en-AU" sz="1900" noProof="0" dirty="0"/>
              <a:t>Deployed </a:t>
            </a:r>
            <a:r>
              <a:rPr lang="en-AU" sz="1900" dirty="0"/>
              <a:t>contract – an </a:t>
            </a:r>
            <a:r>
              <a:rPr lang="en-AU" sz="1900" noProof="0" dirty="0"/>
              <a:t>object</a:t>
            </a:r>
          </a:p>
          <a:p>
            <a:r>
              <a:rPr lang="en-AU" dirty="0"/>
              <a:t>Code is deterministic</a:t>
            </a:r>
          </a:p>
          <a:p>
            <a:pPr lvl="1"/>
            <a:r>
              <a:rPr lang="en-AU" sz="1900" dirty="0"/>
              <a:t>Same state/inputs result in the same state changes/outputs</a:t>
            </a:r>
          </a:p>
          <a:p>
            <a:pPr lvl="1"/>
            <a:r>
              <a:rPr lang="en-AU" sz="1900" dirty="0"/>
              <a:t>However, state may not be deterministic from viewpoint of the caller</a:t>
            </a:r>
          </a:p>
          <a:p>
            <a:r>
              <a:rPr lang="en-AU" noProof="0" dirty="0"/>
              <a:t>Many software design patterns still apply, e.g., Factory</a:t>
            </a:r>
          </a:p>
          <a:p>
            <a:r>
              <a:rPr lang="en-AU" noProof="0" dirty="0"/>
              <a:t>Why can SC execution be trustworthy?</a:t>
            </a:r>
          </a:p>
          <a:p>
            <a:pPr lvl="1"/>
            <a:r>
              <a:rPr lang="en-AU" sz="1900" noProof="0" dirty="0"/>
              <a:t>A contract is deployed as data in a TX &amp; thus immutable</a:t>
            </a:r>
          </a:p>
          <a:p>
            <a:pPr lvl="1"/>
            <a:r>
              <a:rPr lang="en-AU" sz="1900" noProof="0" dirty="0"/>
              <a:t>All inputs are through TXs &amp; the current state</a:t>
            </a:r>
          </a:p>
          <a:p>
            <a:pPr lvl="1"/>
            <a:r>
              <a:rPr lang="en-AU" sz="1900" noProof="0" dirty="0"/>
              <a:t>Code is deterministic</a:t>
            </a:r>
          </a:p>
        </p:txBody>
      </p:sp>
      <p:sp>
        <p:nvSpPr>
          <p:cNvPr id="3" name="Footer Placeholder 2"/>
          <p:cNvSpPr>
            <a:spLocks noGrp="1"/>
          </p:cNvSpPr>
          <p:nvPr>
            <p:ph type="ftr" sz="quarter" idx="10"/>
          </p:nvPr>
        </p:nvSpPr>
        <p:spPr/>
        <p:txBody>
          <a:bodyPr/>
          <a:lstStyle/>
          <a:p>
            <a:r>
              <a:rPr lang="en-AU" dirty="0"/>
              <a:t>COMP6452 Software Architecture for Blockchain Applications |  Data61, CSIRO</a:t>
            </a:r>
          </a:p>
        </p:txBody>
      </p:sp>
      <p:sp>
        <p:nvSpPr>
          <p:cNvPr id="4" name="Slide Number Placeholder 3"/>
          <p:cNvSpPr>
            <a:spLocks noGrp="1"/>
          </p:cNvSpPr>
          <p:nvPr>
            <p:ph type="sldNum" sz="quarter" idx="11"/>
          </p:nvPr>
        </p:nvSpPr>
        <p:spPr/>
        <p:txBody>
          <a:bodyPr/>
          <a:lstStyle/>
          <a:p>
            <a:fld id="{2ABE124A-B5C5-46E0-B944-45307B126769}" type="slidenum">
              <a:rPr lang="en-AU" smtClean="0"/>
              <a:pPr/>
              <a:t>33</a:t>
            </a:fld>
            <a:r>
              <a:rPr lang="en-AU" dirty="0"/>
              <a:t>  |</a:t>
            </a:r>
          </a:p>
        </p:txBody>
      </p:sp>
    </p:spTree>
    <p:extLst>
      <p:ext uri="{BB962C8B-B14F-4D97-AF65-F5344CB8AC3E}">
        <p14:creationId xmlns:p14="http://schemas.microsoft.com/office/powerpoint/2010/main" val="38013228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249840" y="1345332"/>
            <a:ext cx="3842987" cy="1814105"/>
          </a:xfrm>
          <a:prstGeom prst="rect">
            <a:avLst/>
          </a:prstGeom>
        </p:spPr>
      </p:pic>
      <p:sp>
        <p:nvSpPr>
          <p:cNvPr id="4" name="Title 3"/>
          <p:cNvSpPr>
            <a:spLocks noGrp="1"/>
          </p:cNvSpPr>
          <p:nvPr>
            <p:ph type="title"/>
          </p:nvPr>
        </p:nvSpPr>
        <p:spPr/>
        <p:txBody>
          <a:bodyPr/>
          <a:lstStyle/>
          <a:p>
            <a:r>
              <a:rPr lang="en-AU" dirty="0"/>
              <a:t>Smart Contract Interactions</a:t>
            </a:r>
          </a:p>
        </p:txBody>
      </p:sp>
      <p:sp>
        <p:nvSpPr>
          <p:cNvPr id="6" name="Content Placeholder 5"/>
          <p:cNvSpPr>
            <a:spLocks noGrp="1"/>
          </p:cNvSpPr>
          <p:nvPr>
            <p:ph idx="1"/>
          </p:nvPr>
        </p:nvSpPr>
        <p:spPr>
          <a:xfrm>
            <a:off x="395536" y="1489348"/>
            <a:ext cx="8096250" cy="4034492"/>
          </a:xfrm>
        </p:spPr>
        <p:txBody>
          <a:bodyPr>
            <a:normAutofit fontScale="92500" lnSpcReduction="10000"/>
          </a:bodyPr>
          <a:lstStyle/>
          <a:p>
            <a:r>
              <a:rPr lang="en-AU" noProof="0" dirty="0"/>
              <a:t>SC creation TX – deployment</a:t>
            </a:r>
          </a:p>
          <a:p>
            <a:pPr lvl="1"/>
            <a:r>
              <a:rPr lang="en-AU" noProof="0" dirty="0"/>
              <a:t>“To” address is set to Null</a:t>
            </a:r>
          </a:p>
          <a:p>
            <a:pPr lvl="1"/>
            <a:r>
              <a:rPr lang="en-AU" noProof="0" dirty="0"/>
              <a:t>After included, identified by a SC address</a:t>
            </a:r>
          </a:p>
          <a:p>
            <a:pPr lvl="1"/>
            <a:r>
              <a:rPr lang="en-AU" noProof="0" dirty="0"/>
              <a:t>A SC account contains</a:t>
            </a:r>
          </a:p>
          <a:p>
            <a:pPr lvl="3"/>
            <a:r>
              <a:rPr lang="en-AU" sz="1900" noProof="0" dirty="0"/>
              <a:t>A piece of executable code</a:t>
            </a:r>
          </a:p>
          <a:p>
            <a:pPr lvl="3"/>
            <a:r>
              <a:rPr lang="en-AU" sz="1900" noProof="0" dirty="0"/>
              <a:t>A storage to store internal state</a:t>
            </a:r>
          </a:p>
          <a:p>
            <a:pPr lvl="3"/>
            <a:r>
              <a:rPr lang="en-AU" sz="1900" noProof="0" dirty="0"/>
              <a:t>An amount of Ether, i.e., contract balance</a:t>
            </a:r>
            <a:endParaRPr lang="en-AU" noProof="0" dirty="0"/>
          </a:p>
          <a:p>
            <a:r>
              <a:rPr lang="en-AU" noProof="0" dirty="0"/>
              <a:t>Monetary TX</a:t>
            </a:r>
          </a:p>
          <a:p>
            <a:pPr lvl="1"/>
            <a:r>
              <a:rPr lang="en-AU" dirty="0"/>
              <a:t>Can receive, hold, &amp; spend assets, like Ether</a:t>
            </a:r>
          </a:p>
          <a:p>
            <a:pPr lvl="1"/>
            <a:r>
              <a:rPr lang="en-AU" dirty="0"/>
              <a:t>Assets held by the account address are controlled by executable code</a:t>
            </a:r>
          </a:p>
          <a:p>
            <a:r>
              <a:rPr lang="en-AU" noProof="0" dirty="0"/>
              <a:t>Invoking TX contains</a:t>
            </a:r>
          </a:p>
          <a:p>
            <a:pPr lvl="1"/>
            <a:r>
              <a:rPr lang="en-AU" noProof="0" dirty="0"/>
              <a:t>Interface of the function being invoked &amp; its parameters in the data payload</a:t>
            </a:r>
          </a:p>
          <a:p>
            <a:pPr lvl="1"/>
            <a:r>
              <a:rPr lang="en-AU" dirty="0"/>
              <a:t>Invoked function may call 1 or more functions in other smart contracts</a:t>
            </a:r>
            <a:endParaRPr lang="en-AU" noProof="0" dirty="0"/>
          </a:p>
        </p:txBody>
      </p:sp>
      <p:sp>
        <p:nvSpPr>
          <p:cNvPr id="3" name="Footer Placeholder 2"/>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34</a:t>
            </a:fld>
            <a:r>
              <a:rPr lang="en-AU" dirty="0"/>
              <a:t>  |</a:t>
            </a:r>
          </a:p>
        </p:txBody>
      </p:sp>
    </p:spTree>
    <p:extLst>
      <p:ext uri="{BB962C8B-B14F-4D97-AF65-F5344CB8AC3E}">
        <p14:creationId xmlns:p14="http://schemas.microsoft.com/office/powerpoint/2010/main" val="39442687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32069-D482-4832-A541-94030BBF2E15}"/>
              </a:ext>
            </a:extLst>
          </p:cNvPr>
          <p:cNvSpPr>
            <a:spLocks noGrp="1"/>
          </p:cNvSpPr>
          <p:nvPr>
            <p:ph type="title"/>
          </p:nvPr>
        </p:nvSpPr>
        <p:spPr/>
        <p:txBody>
          <a:bodyPr/>
          <a:lstStyle/>
          <a:p>
            <a:r>
              <a:rPr lang="en-AU" noProof="0" dirty="0"/>
              <a:t>Smart Contract Development in Ethereum</a:t>
            </a:r>
          </a:p>
        </p:txBody>
      </p:sp>
      <p:sp>
        <p:nvSpPr>
          <p:cNvPr id="3" name="Content Placeholder 2">
            <a:extLst>
              <a:ext uri="{FF2B5EF4-FFF2-40B4-BE49-F238E27FC236}">
                <a16:creationId xmlns:a16="http://schemas.microsoft.com/office/drawing/2014/main" id="{53B6DA4E-DFC2-41FC-88BA-1E4B0159A3EE}"/>
              </a:ext>
            </a:extLst>
          </p:cNvPr>
          <p:cNvSpPr>
            <a:spLocks noGrp="1"/>
          </p:cNvSpPr>
          <p:nvPr>
            <p:ph idx="1"/>
          </p:nvPr>
        </p:nvSpPr>
        <p:spPr>
          <a:xfrm>
            <a:off x="419100" y="1417340"/>
            <a:ext cx="8471318" cy="4110925"/>
          </a:xfrm>
        </p:spPr>
        <p:txBody>
          <a:bodyPr>
            <a:normAutofit lnSpcReduction="10000"/>
          </a:bodyPr>
          <a:lstStyle/>
          <a:p>
            <a:r>
              <a:rPr lang="en-AU" noProof="0" dirty="0"/>
              <a:t>SCs in Ethereum are typically developed in a high-level language</a:t>
            </a:r>
          </a:p>
          <a:p>
            <a:r>
              <a:rPr lang="en-AU" dirty="0"/>
              <a:t>They are compiled to bytecode before </a:t>
            </a:r>
            <a:r>
              <a:rPr lang="en-AU" noProof="0" dirty="0"/>
              <a:t>deployment &amp; execution</a:t>
            </a:r>
          </a:p>
          <a:p>
            <a:r>
              <a:rPr lang="en-AU" noProof="0" dirty="0"/>
              <a:t>Runs on the Ethereum Virtual Machine (EVM) on each node</a:t>
            </a:r>
          </a:p>
          <a:p>
            <a:r>
              <a:rPr lang="en-AU" dirty="0"/>
              <a:t>Solidity is the </a:t>
            </a:r>
            <a:r>
              <a:rPr lang="en-AU" noProof="0" dirty="0"/>
              <a:t>most popular SC language for Ethereum</a:t>
            </a:r>
          </a:p>
          <a:p>
            <a:pPr lvl="1"/>
            <a:r>
              <a:rPr lang="en-AU" noProof="0" dirty="0"/>
              <a:t>High-level, object-oriented language; syntax is similar to JavaScript</a:t>
            </a:r>
          </a:p>
          <a:p>
            <a:pPr lvl="1"/>
            <a:r>
              <a:rPr lang="en-AU" noProof="0" dirty="0"/>
              <a:t>Statically typed, supports inheritance, libraries, &amp; complex user-defined types</a:t>
            </a:r>
          </a:p>
          <a:p>
            <a:r>
              <a:rPr lang="en-AU" sz="1900" noProof="0" dirty="0"/>
              <a:t>Useful links:</a:t>
            </a:r>
          </a:p>
          <a:p>
            <a:pPr lvl="1"/>
            <a:r>
              <a:rPr lang="en-AU" sz="1700" dirty="0"/>
              <a:t>Solidity official documentation page: </a:t>
            </a:r>
            <a:r>
              <a:rPr lang="en-AU" sz="1700" dirty="0">
                <a:hlinkClick r:id="rId3"/>
              </a:rPr>
              <a:t>https://solidity.readthedocs.io/en/latest/</a:t>
            </a:r>
            <a:r>
              <a:rPr lang="en-AU" sz="1700" dirty="0"/>
              <a:t> </a:t>
            </a:r>
          </a:p>
          <a:p>
            <a:pPr lvl="1"/>
            <a:r>
              <a:rPr lang="en-AU" sz="1700" dirty="0"/>
              <a:t>Official examples: </a:t>
            </a:r>
            <a:r>
              <a:rPr lang="en-AU" sz="1700" dirty="0">
                <a:hlinkClick r:id="rId4"/>
              </a:rPr>
              <a:t>https://solidity.readthedocs.io/en/latest/solidity-by-example.html</a:t>
            </a:r>
            <a:endParaRPr lang="en-AU" sz="1700" dirty="0"/>
          </a:p>
          <a:p>
            <a:pPr lvl="1"/>
            <a:r>
              <a:rPr lang="en-AU" sz="1700" dirty="0"/>
              <a:t>Other tutorials, e.g.: </a:t>
            </a:r>
            <a:r>
              <a:rPr lang="en-AU" sz="1700" dirty="0">
                <a:hlinkClick r:id="rId5"/>
              </a:rPr>
              <a:t>https://ethereumbuilders.gitbooks.io/guide/content/en/solidity_tutorials.html</a:t>
            </a:r>
            <a:r>
              <a:rPr lang="en-AU" sz="1700" dirty="0"/>
              <a:t> </a:t>
            </a:r>
          </a:p>
          <a:p>
            <a:pPr lvl="1"/>
            <a:r>
              <a:rPr lang="en-AU" sz="1700" dirty="0"/>
              <a:t>Best practices from Consensys (a company) </a:t>
            </a:r>
            <a:r>
              <a:rPr lang="en-AU" sz="1700" dirty="0">
                <a:hlinkClick r:id="rId6"/>
              </a:rPr>
              <a:t>https://consensys.github.io/smart-contract-best-practices/</a:t>
            </a:r>
            <a:endParaRPr lang="en-AU" sz="1700" noProof="0" dirty="0"/>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35</a:t>
            </a:fld>
            <a:r>
              <a:rPr lang="en-AU" dirty="0"/>
              <a:t>  |</a:t>
            </a:r>
          </a:p>
        </p:txBody>
      </p:sp>
    </p:spTree>
    <p:extLst>
      <p:ext uri="{BB962C8B-B14F-4D97-AF65-F5344CB8AC3E}">
        <p14:creationId xmlns:p14="http://schemas.microsoft.com/office/powerpoint/2010/main" val="3579327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1ECAC-6ABB-4314-BA81-EBFE33046E80}"/>
              </a:ext>
            </a:extLst>
          </p:cNvPr>
          <p:cNvSpPr>
            <a:spLocks noGrp="1"/>
          </p:cNvSpPr>
          <p:nvPr>
            <p:ph type="title"/>
          </p:nvPr>
        </p:nvSpPr>
        <p:spPr/>
        <p:txBody>
          <a:bodyPr/>
          <a:lstStyle/>
          <a:p>
            <a:r>
              <a:rPr lang="en-AU" noProof="0" dirty="0"/>
              <a:t>Solidity – Example</a:t>
            </a:r>
          </a:p>
        </p:txBody>
      </p:sp>
      <p:sp>
        <p:nvSpPr>
          <p:cNvPr id="3" name="Content Placeholder 2">
            <a:extLst>
              <a:ext uri="{FF2B5EF4-FFF2-40B4-BE49-F238E27FC236}">
                <a16:creationId xmlns:a16="http://schemas.microsoft.com/office/drawing/2014/main" id="{C29F4876-BFAD-4C63-8C4A-E78C7BEDC051}"/>
              </a:ext>
            </a:extLst>
          </p:cNvPr>
          <p:cNvSpPr>
            <a:spLocks noGrp="1"/>
          </p:cNvSpPr>
          <p:nvPr>
            <p:ph idx="4294967295"/>
          </p:nvPr>
        </p:nvSpPr>
        <p:spPr>
          <a:xfrm>
            <a:off x="523875" y="1458689"/>
            <a:ext cx="8096250" cy="3775075"/>
          </a:xfrm>
        </p:spPr>
        <p:txBody>
          <a:bodyPr>
            <a:normAutofit fontScale="92500" lnSpcReduction="20000"/>
          </a:bodyPr>
          <a:lstStyle/>
          <a:p>
            <a:pPr marL="0" indent="0">
              <a:buNone/>
            </a:pPr>
            <a:r>
              <a:rPr lang="en-AU" sz="1600" noProof="0" dirty="0">
                <a:latin typeface="Consolas" panose="020B0609020204030204" pitchFamily="49" charset="0"/>
                <a:cs typeface="Times New Roman" panose="02020603050405020304" pitchFamily="18" charset="0"/>
              </a:rPr>
              <a:t>pragma solidity &gt;=0.4.0 &lt;0.6.0;  // compiler instruction: language &amp; version</a:t>
            </a:r>
          </a:p>
          <a:p>
            <a:pPr marL="0" indent="0">
              <a:buNone/>
            </a:pPr>
            <a:endParaRPr lang="en-AU" sz="1600" noProof="0" dirty="0">
              <a:latin typeface="Consolas" panose="020B0609020204030204" pitchFamily="49" charset="0"/>
              <a:cs typeface="Times New Roman" panose="02020603050405020304" pitchFamily="18" charset="0"/>
            </a:endParaRPr>
          </a:p>
          <a:p>
            <a:pPr marL="0" indent="0">
              <a:buNone/>
            </a:pPr>
            <a:r>
              <a:rPr lang="en-AU" sz="1600" noProof="0" dirty="0">
                <a:latin typeface="Consolas" panose="020B0609020204030204" pitchFamily="49" charset="0"/>
                <a:cs typeface="Times New Roman" panose="02020603050405020304" pitchFamily="18" charset="0"/>
              </a:rPr>
              <a:t>contract SimpleStorage {</a:t>
            </a:r>
          </a:p>
          <a:p>
            <a:pPr marL="0" indent="0">
              <a:buNone/>
            </a:pPr>
            <a:r>
              <a:rPr lang="en-AU" sz="1600" noProof="0" dirty="0">
                <a:latin typeface="Consolas" panose="020B0609020204030204" pitchFamily="49" charset="0"/>
                <a:cs typeface="Times New Roman" panose="02020603050405020304" pitchFamily="18" charset="0"/>
              </a:rPr>
              <a:t>	uint storedData;	// variable declaration</a:t>
            </a:r>
          </a:p>
          <a:p>
            <a:pPr marL="0" indent="0">
              <a:buNone/>
            </a:pPr>
            <a:endParaRPr lang="en-AU" sz="1600" noProof="0" dirty="0">
              <a:latin typeface="Consolas" panose="020B0609020204030204" pitchFamily="49" charset="0"/>
              <a:cs typeface="Times New Roman" panose="02020603050405020304" pitchFamily="18" charset="0"/>
            </a:endParaRPr>
          </a:p>
          <a:p>
            <a:pPr marL="0" indent="0">
              <a:buNone/>
            </a:pPr>
            <a:r>
              <a:rPr lang="en-AU" sz="1600" noProof="0" dirty="0">
                <a:latin typeface="Consolas" panose="020B0609020204030204" pitchFamily="49" charset="0"/>
                <a:cs typeface="Times New Roman" panose="02020603050405020304" pitchFamily="18" charset="0"/>
              </a:rPr>
              <a:t>	// getter, callable by anyone on the network</a:t>
            </a:r>
          </a:p>
          <a:p>
            <a:pPr marL="0" indent="0">
              <a:buNone/>
            </a:pPr>
            <a:r>
              <a:rPr lang="en-AU" sz="1600" noProof="0" dirty="0">
                <a:latin typeface="Consolas" panose="020B0609020204030204" pitchFamily="49" charset="0"/>
                <a:cs typeface="Times New Roman" panose="02020603050405020304" pitchFamily="18" charset="0"/>
              </a:rPr>
              <a:t>	function get() constant returns (uint retVal) {</a:t>
            </a:r>
          </a:p>
          <a:p>
            <a:pPr marL="0" indent="0">
              <a:buNone/>
            </a:pPr>
            <a:r>
              <a:rPr lang="en-AU" sz="1600" noProof="0" dirty="0">
                <a:latin typeface="Consolas" panose="020B0609020204030204" pitchFamily="49" charset="0"/>
                <a:cs typeface="Times New Roman" panose="02020603050405020304" pitchFamily="18" charset="0"/>
              </a:rPr>
              <a:t>		return storedData;</a:t>
            </a:r>
          </a:p>
          <a:p>
            <a:pPr marL="0" indent="0">
              <a:buNone/>
            </a:pPr>
            <a:r>
              <a:rPr lang="en-AU" sz="1600" noProof="0" dirty="0">
                <a:latin typeface="Consolas" panose="020B0609020204030204" pitchFamily="49" charset="0"/>
                <a:cs typeface="Times New Roman" panose="02020603050405020304" pitchFamily="18" charset="0"/>
              </a:rPr>
              <a:t>	}</a:t>
            </a:r>
          </a:p>
          <a:p>
            <a:pPr marL="0" indent="0">
              <a:buNone/>
            </a:pPr>
            <a:endParaRPr lang="en-AU" sz="1600" noProof="0" dirty="0">
              <a:latin typeface="Consolas" panose="020B0609020204030204" pitchFamily="49" charset="0"/>
              <a:cs typeface="Times New Roman" panose="02020603050405020304" pitchFamily="18" charset="0"/>
            </a:endParaRPr>
          </a:p>
          <a:p>
            <a:pPr marL="0" indent="0">
              <a:buNone/>
            </a:pPr>
            <a:r>
              <a:rPr lang="en-AU" sz="1600" noProof="0" dirty="0">
                <a:latin typeface="Consolas" panose="020B0609020204030204" pitchFamily="49" charset="0"/>
                <a:cs typeface="Times New Roman" panose="02020603050405020304" pitchFamily="18" charset="0"/>
              </a:rPr>
              <a:t>	// setter, callable by anyone on the network</a:t>
            </a:r>
          </a:p>
          <a:p>
            <a:pPr marL="0" indent="0">
              <a:buNone/>
            </a:pPr>
            <a:r>
              <a:rPr lang="en-AU" sz="1600" noProof="0" dirty="0">
                <a:latin typeface="Consolas" panose="020B0609020204030204" pitchFamily="49" charset="0"/>
                <a:cs typeface="Times New Roman" panose="02020603050405020304" pitchFamily="18" charset="0"/>
              </a:rPr>
              <a:t>	function set(uint x) {</a:t>
            </a:r>
          </a:p>
          <a:p>
            <a:pPr marL="0" indent="0">
              <a:buNone/>
            </a:pPr>
            <a:r>
              <a:rPr lang="en-AU" sz="1600" noProof="0" dirty="0">
                <a:latin typeface="Consolas" panose="020B0609020204030204" pitchFamily="49" charset="0"/>
                <a:cs typeface="Times New Roman" panose="02020603050405020304" pitchFamily="18" charset="0"/>
              </a:rPr>
              <a:t>		storedData = x;</a:t>
            </a:r>
          </a:p>
          <a:p>
            <a:pPr marL="0" indent="0">
              <a:buNone/>
            </a:pPr>
            <a:r>
              <a:rPr lang="en-AU" sz="1600" noProof="0" dirty="0">
                <a:latin typeface="Consolas" panose="020B0609020204030204" pitchFamily="49" charset="0"/>
                <a:cs typeface="Times New Roman" panose="02020603050405020304" pitchFamily="18" charset="0"/>
              </a:rPr>
              <a:t>	}</a:t>
            </a:r>
          </a:p>
          <a:p>
            <a:pPr marL="0" indent="0">
              <a:buNone/>
            </a:pPr>
            <a:r>
              <a:rPr lang="en-AU" sz="1600" noProof="0" dirty="0">
                <a:latin typeface="Consolas" panose="020B0609020204030204" pitchFamily="49" charset="0"/>
                <a:cs typeface="Times New Roman" panose="02020603050405020304" pitchFamily="18" charset="0"/>
              </a:rPr>
              <a:t>}</a:t>
            </a:r>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36</a:t>
            </a:fld>
            <a:r>
              <a:rPr lang="en-AU" dirty="0"/>
              <a:t>  |</a:t>
            </a:r>
          </a:p>
        </p:txBody>
      </p:sp>
    </p:spTree>
    <p:extLst>
      <p:ext uri="{BB962C8B-B14F-4D97-AF65-F5344CB8AC3E}">
        <p14:creationId xmlns:p14="http://schemas.microsoft.com/office/powerpoint/2010/main" val="13939442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1ECAC-6ABB-4314-BA81-EBFE33046E80}"/>
              </a:ext>
            </a:extLst>
          </p:cNvPr>
          <p:cNvSpPr>
            <a:spLocks noGrp="1"/>
          </p:cNvSpPr>
          <p:nvPr>
            <p:ph type="title"/>
          </p:nvPr>
        </p:nvSpPr>
        <p:spPr/>
        <p:txBody>
          <a:bodyPr/>
          <a:lstStyle/>
          <a:p>
            <a:r>
              <a:rPr lang="en-AU" noProof="0" dirty="0"/>
              <a:t>Solidity – Features</a:t>
            </a:r>
          </a:p>
        </p:txBody>
      </p:sp>
      <p:sp>
        <p:nvSpPr>
          <p:cNvPr id="3" name="Content Placeholder 2">
            <a:extLst>
              <a:ext uri="{FF2B5EF4-FFF2-40B4-BE49-F238E27FC236}">
                <a16:creationId xmlns:a16="http://schemas.microsoft.com/office/drawing/2014/main" id="{C29F4876-BFAD-4C63-8C4A-E78C7BEDC051}"/>
              </a:ext>
            </a:extLst>
          </p:cNvPr>
          <p:cNvSpPr>
            <a:spLocks noGrp="1"/>
          </p:cNvSpPr>
          <p:nvPr>
            <p:ph idx="1"/>
          </p:nvPr>
        </p:nvSpPr>
        <p:spPr>
          <a:xfrm>
            <a:off x="395536" y="1417340"/>
            <a:ext cx="8414934" cy="4225846"/>
          </a:xfrm>
        </p:spPr>
        <p:txBody>
          <a:bodyPr>
            <a:normAutofit/>
          </a:bodyPr>
          <a:lstStyle/>
          <a:p>
            <a:r>
              <a:rPr lang="en-AU" noProof="0" dirty="0"/>
              <a:t>Can specify interfaces, by having at least one un-implemented function</a:t>
            </a:r>
          </a:p>
          <a:p>
            <a:pPr marL="319900" lvl="2" indent="0">
              <a:buNone/>
            </a:pPr>
            <a:r>
              <a:rPr lang="en-AU" sz="1400" noProof="0" dirty="0">
                <a:latin typeface="Consolas" panose="020B0609020204030204" pitchFamily="49" charset="0"/>
              </a:rPr>
              <a:t>contract base { function foo(); }   		 // an interface</a:t>
            </a:r>
          </a:p>
          <a:p>
            <a:pPr marL="319900" lvl="2" indent="0">
              <a:buNone/>
            </a:pPr>
            <a:r>
              <a:rPr lang="en-AU" sz="1400" noProof="0" dirty="0">
                <a:latin typeface="Consolas" panose="020B0609020204030204" pitchFamily="49" charset="0"/>
              </a:rPr>
              <a:t>contract derived is base { function foo() {} }  // implements the interface</a:t>
            </a:r>
          </a:p>
          <a:p>
            <a:r>
              <a:rPr lang="en-AU" noProof="0" dirty="0"/>
              <a:t>Can overload functions</a:t>
            </a:r>
          </a:p>
          <a:p>
            <a:pPr lvl="1"/>
            <a:r>
              <a:rPr lang="en-AU" noProof="0" dirty="0"/>
              <a:t>But might not be a good idea – hard to understand the code</a:t>
            </a:r>
          </a:p>
          <a:p>
            <a:r>
              <a:rPr lang="en-AU" noProof="0" dirty="0"/>
              <a:t>Arrays works similar to in Java/JavaScript</a:t>
            </a:r>
          </a:p>
          <a:p>
            <a:r>
              <a:rPr lang="en-AU" noProof="0" dirty="0"/>
              <a:t>Constructor is executed once when a contract is created</a:t>
            </a:r>
          </a:p>
          <a:p>
            <a:pPr lvl="1"/>
            <a:r>
              <a:rPr lang="en-AU" noProof="0" dirty="0"/>
              <a:t>Function name: </a:t>
            </a:r>
            <a:r>
              <a:rPr lang="en-AU" sz="1400" noProof="0" dirty="0">
                <a:latin typeface="Consolas" panose="020B0609020204030204" pitchFamily="49" charset="0"/>
              </a:rPr>
              <a:t>constructor</a:t>
            </a:r>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37</a:t>
            </a:fld>
            <a:r>
              <a:rPr lang="en-AU" dirty="0"/>
              <a:t>  |</a:t>
            </a:r>
          </a:p>
        </p:txBody>
      </p:sp>
      <p:sp>
        <p:nvSpPr>
          <p:cNvPr id="6" name="Rectangle 5">
            <a:extLst>
              <a:ext uri="{FF2B5EF4-FFF2-40B4-BE49-F238E27FC236}">
                <a16:creationId xmlns:a16="http://schemas.microsoft.com/office/drawing/2014/main" id="{476A3ED5-B65F-4A14-AF81-8CE9562E935B}"/>
              </a:ext>
            </a:extLst>
          </p:cNvPr>
          <p:cNvSpPr/>
          <p:nvPr/>
        </p:nvSpPr>
        <p:spPr>
          <a:xfrm>
            <a:off x="3203848" y="4441676"/>
            <a:ext cx="4572000" cy="954107"/>
          </a:xfrm>
          <a:prstGeom prst="rect">
            <a:avLst/>
          </a:prstGeom>
        </p:spPr>
        <p:txBody>
          <a:bodyPr>
            <a:spAutoFit/>
          </a:bodyPr>
          <a:lstStyle/>
          <a:p>
            <a:pPr marL="315137" lvl="2" indent="0">
              <a:buNone/>
            </a:pPr>
            <a:r>
              <a:rPr lang="en-AU" sz="1400" dirty="0" err="1">
                <a:latin typeface="Consolas" panose="020B0609020204030204" pitchFamily="49" charset="0"/>
              </a:rPr>
              <a:t>uint</a:t>
            </a:r>
            <a:r>
              <a:rPr lang="en-AU" sz="1400" dirty="0">
                <a:latin typeface="Consolas" panose="020B0609020204030204" pitchFamily="49" charset="0"/>
              </a:rPr>
              <a:t>[3] public data;  data[0] = 0; …</a:t>
            </a:r>
          </a:p>
          <a:p>
            <a:pPr marL="315137" lvl="2" indent="0">
              <a:buNone/>
            </a:pPr>
            <a:r>
              <a:rPr lang="en-AU" sz="1400" dirty="0">
                <a:latin typeface="Consolas" panose="020B0609020204030204" pitchFamily="49" charset="0"/>
              </a:rPr>
              <a:t>contract Base {</a:t>
            </a:r>
          </a:p>
          <a:p>
            <a:pPr marL="315137" lvl="2" indent="0">
              <a:buNone/>
            </a:pPr>
            <a:r>
              <a:rPr lang="en-AU" sz="1400" dirty="0">
                <a:latin typeface="Consolas" panose="020B0609020204030204" pitchFamily="49" charset="0"/>
              </a:rPr>
              <a:t>	constructor(</a:t>
            </a:r>
            <a:r>
              <a:rPr lang="en-AU" sz="1400" dirty="0" err="1">
                <a:latin typeface="Consolas" panose="020B0609020204030204" pitchFamily="49" charset="0"/>
              </a:rPr>
              <a:t>uint</a:t>
            </a:r>
            <a:r>
              <a:rPr lang="en-AU" sz="1400" dirty="0">
                <a:latin typeface="Consolas" panose="020B0609020204030204" pitchFamily="49" charset="0"/>
              </a:rPr>
              <a:t> </a:t>
            </a:r>
            <a:r>
              <a:rPr lang="en-AU" sz="1400" dirty="0" err="1">
                <a:latin typeface="Consolas" panose="020B0609020204030204" pitchFamily="49" charset="0"/>
              </a:rPr>
              <a:t>i</a:t>
            </a:r>
            <a:r>
              <a:rPr lang="en-AU" sz="1400" dirty="0">
                <a:latin typeface="Consolas" panose="020B0609020204030204" pitchFamily="49" charset="0"/>
              </a:rPr>
              <a:t>) public {…}</a:t>
            </a:r>
          </a:p>
          <a:p>
            <a:pPr marL="315137" lvl="2" indent="0">
              <a:buNone/>
            </a:pPr>
            <a:r>
              <a:rPr lang="en-AU" sz="1400" dirty="0">
                <a:latin typeface="Consolas" panose="020B0609020204030204" pitchFamily="49" charset="0"/>
              </a:rPr>
              <a:t>}</a:t>
            </a:r>
          </a:p>
        </p:txBody>
      </p:sp>
    </p:spTree>
    <p:extLst>
      <p:ext uri="{BB962C8B-B14F-4D97-AF65-F5344CB8AC3E}">
        <p14:creationId xmlns:p14="http://schemas.microsoft.com/office/powerpoint/2010/main" val="25334319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ABE9E1-D372-4B76-BB16-6E1A9134A377}"/>
              </a:ext>
            </a:extLst>
          </p:cNvPr>
          <p:cNvSpPr>
            <a:spLocks noGrp="1"/>
          </p:cNvSpPr>
          <p:nvPr>
            <p:ph idx="4294967295"/>
          </p:nvPr>
        </p:nvSpPr>
        <p:spPr>
          <a:xfrm>
            <a:off x="755848" y="1433662"/>
            <a:ext cx="7848600" cy="4448174"/>
          </a:xfrm>
        </p:spPr>
        <p:txBody>
          <a:bodyPr>
            <a:normAutofit/>
          </a:bodyPr>
          <a:lstStyle/>
          <a:p>
            <a:pPr marL="0" indent="0">
              <a:spcBef>
                <a:spcPts val="200"/>
              </a:spcBef>
              <a:buNone/>
            </a:pPr>
            <a:r>
              <a:rPr lang="en-AU" sz="1200" noProof="0" dirty="0">
                <a:latin typeface="Consolas" panose="020B0609020204030204" pitchFamily="49" charset="0"/>
                <a:cs typeface="Times New Roman" panose="02020603050405020304" pitchFamily="18" charset="0"/>
              </a:rPr>
              <a:t>pragma solidity &gt;=0.4.22 &lt;0.6.0;</a:t>
            </a:r>
          </a:p>
          <a:p>
            <a:pPr marL="0" indent="0">
              <a:spcBef>
                <a:spcPts val="200"/>
              </a:spcBef>
              <a:buNone/>
            </a:pPr>
            <a:r>
              <a:rPr lang="en-AU" sz="1200" noProof="0" dirty="0">
                <a:latin typeface="Consolas" panose="020B0609020204030204" pitchFamily="49" charset="0"/>
                <a:cs typeface="Times New Roman" panose="02020603050405020304" pitchFamily="18" charset="0"/>
              </a:rPr>
              <a:t>contract Ballot {</a:t>
            </a:r>
          </a:p>
          <a:p>
            <a:pPr marL="0" indent="0">
              <a:spcBef>
                <a:spcPts val="200"/>
              </a:spcBef>
              <a:buNone/>
            </a:pPr>
            <a:r>
              <a:rPr lang="en-AU" sz="1200" noProof="0" dirty="0">
                <a:latin typeface="Consolas" panose="020B0609020204030204" pitchFamily="49" charset="0"/>
                <a:cs typeface="Times New Roman" panose="02020603050405020304" pitchFamily="18" charset="0"/>
              </a:rPr>
              <a:t>    struct Voter {</a:t>
            </a:r>
          </a:p>
          <a:p>
            <a:pPr marL="0" indent="0">
              <a:spcBef>
                <a:spcPts val="200"/>
              </a:spcBef>
              <a:buNone/>
            </a:pPr>
            <a:r>
              <a:rPr lang="en-AU" sz="1200" dirty="0">
                <a:latin typeface="Consolas" panose="020B0609020204030204" pitchFamily="49" charset="0"/>
                <a:cs typeface="Times New Roman" panose="02020603050405020304" pitchFamily="18" charset="0"/>
              </a:rPr>
              <a:t>        uint8 vote;</a:t>
            </a:r>
            <a:endParaRPr lang="en-AU" sz="1200" noProof="0" dirty="0">
              <a:latin typeface="Consolas" panose="020B0609020204030204" pitchFamily="49" charset="0"/>
              <a:cs typeface="Times New Roman" panose="02020603050405020304" pitchFamily="18" charset="0"/>
            </a:endParaRPr>
          </a:p>
          <a:p>
            <a:pPr marL="0" indent="0">
              <a:spcBef>
                <a:spcPts val="200"/>
              </a:spcBef>
              <a:buNone/>
            </a:pPr>
            <a:r>
              <a:rPr lang="en-AU" sz="1200" noProof="0" dirty="0">
                <a:latin typeface="Consolas" panose="020B0609020204030204" pitchFamily="49" charset="0"/>
                <a:cs typeface="Times New Roman" panose="02020603050405020304" pitchFamily="18" charset="0"/>
              </a:rPr>
              <a:t>        bool voted;</a:t>
            </a:r>
          </a:p>
          <a:p>
            <a:pPr marL="0" indent="0">
              <a:spcBef>
                <a:spcPts val="200"/>
              </a:spcBef>
              <a:buNone/>
            </a:pPr>
            <a:r>
              <a:rPr lang="en-AU" sz="1200" dirty="0">
                <a:latin typeface="Consolas" panose="020B0609020204030204" pitchFamily="49" charset="0"/>
                <a:cs typeface="Times New Roman" panose="02020603050405020304" pitchFamily="18" charset="0"/>
              </a:rPr>
              <a:t>        </a:t>
            </a:r>
            <a:r>
              <a:rPr lang="en-AU" sz="1200" dirty="0" err="1">
                <a:latin typeface="Consolas" panose="020B0609020204030204" pitchFamily="49" charset="0"/>
                <a:cs typeface="Times New Roman" panose="02020603050405020304" pitchFamily="18" charset="0"/>
              </a:rPr>
              <a:t>uint</a:t>
            </a:r>
            <a:r>
              <a:rPr lang="en-AU" sz="1200" dirty="0">
                <a:latin typeface="Consolas" panose="020B0609020204030204" pitchFamily="49" charset="0"/>
                <a:cs typeface="Times New Roman" panose="02020603050405020304" pitchFamily="18" charset="0"/>
              </a:rPr>
              <a:t> weight;</a:t>
            </a:r>
            <a:endParaRPr lang="en-AU" sz="1200" noProof="0" dirty="0">
              <a:latin typeface="Consolas" panose="020B0609020204030204" pitchFamily="49" charset="0"/>
              <a:cs typeface="Times New Roman" panose="02020603050405020304" pitchFamily="18" charset="0"/>
            </a:endParaRPr>
          </a:p>
          <a:p>
            <a:pPr marL="0" indent="0">
              <a:spcBef>
                <a:spcPts val="200"/>
              </a:spcBef>
              <a:buNone/>
            </a:pPr>
            <a:r>
              <a:rPr lang="en-AU" sz="1200" noProof="0" dirty="0">
                <a:latin typeface="Consolas" panose="020B0609020204030204" pitchFamily="49" charset="0"/>
                <a:cs typeface="Times New Roman" panose="02020603050405020304" pitchFamily="18" charset="0"/>
              </a:rPr>
              <a:t>        address delegate;</a:t>
            </a:r>
          </a:p>
          <a:p>
            <a:pPr marL="0" indent="0">
              <a:spcBef>
                <a:spcPts val="200"/>
              </a:spcBef>
              <a:buNone/>
            </a:pPr>
            <a:r>
              <a:rPr lang="en-AU" sz="1200" noProof="0" dirty="0">
                <a:latin typeface="Consolas" panose="020B0609020204030204" pitchFamily="49" charset="0"/>
                <a:cs typeface="Times New Roman" panose="02020603050405020304" pitchFamily="18" charset="0"/>
              </a:rPr>
              <a:t>    }</a:t>
            </a:r>
          </a:p>
          <a:p>
            <a:pPr marL="0" indent="0">
              <a:spcBef>
                <a:spcPts val="200"/>
              </a:spcBef>
              <a:buNone/>
            </a:pPr>
            <a:r>
              <a:rPr lang="en-AU" sz="1200" noProof="0" dirty="0">
                <a:latin typeface="Consolas" panose="020B0609020204030204" pitchFamily="49" charset="0"/>
                <a:cs typeface="Times New Roman" panose="02020603050405020304" pitchFamily="18" charset="0"/>
              </a:rPr>
              <a:t>    struct Proposal {</a:t>
            </a:r>
          </a:p>
          <a:p>
            <a:pPr marL="0" indent="0">
              <a:spcBef>
                <a:spcPts val="200"/>
              </a:spcBef>
              <a:buNone/>
            </a:pPr>
            <a:r>
              <a:rPr lang="en-AU" sz="1200" noProof="0" dirty="0">
                <a:latin typeface="Consolas" panose="020B0609020204030204" pitchFamily="49" charset="0"/>
                <a:cs typeface="Times New Roman" panose="02020603050405020304" pitchFamily="18" charset="0"/>
              </a:rPr>
              <a:t>        uint voteCount;</a:t>
            </a:r>
          </a:p>
          <a:p>
            <a:pPr marL="0" indent="0">
              <a:spcBef>
                <a:spcPts val="200"/>
              </a:spcBef>
              <a:buNone/>
            </a:pPr>
            <a:r>
              <a:rPr lang="en-AU" sz="1200" noProof="0" dirty="0">
                <a:latin typeface="Consolas" panose="020B0609020204030204" pitchFamily="49" charset="0"/>
                <a:cs typeface="Times New Roman" panose="02020603050405020304" pitchFamily="18" charset="0"/>
              </a:rPr>
              <a:t>    }</a:t>
            </a:r>
          </a:p>
          <a:p>
            <a:pPr marL="0" indent="0">
              <a:spcBef>
                <a:spcPts val="200"/>
              </a:spcBef>
              <a:buNone/>
            </a:pPr>
            <a:r>
              <a:rPr lang="en-AU" sz="1200" noProof="0" dirty="0">
                <a:latin typeface="Consolas" panose="020B0609020204030204" pitchFamily="49" charset="0"/>
                <a:cs typeface="Times New Roman" panose="02020603050405020304" pitchFamily="18" charset="0"/>
              </a:rPr>
              <a:t>    address </a:t>
            </a:r>
            <a:r>
              <a:rPr lang="en-AU" sz="1200" dirty="0">
                <a:latin typeface="Consolas" panose="020B0609020204030204" pitchFamily="49" charset="0"/>
                <a:cs typeface="Times New Roman" panose="02020603050405020304" pitchFamily="18" charset="0"/>
              </a:rPr>
              <a:t>chairperson</a:t>
            </a:r>
            <a:r>
              <a:rPr lang="en-AU" sz="1200" noProof="0" dirty="0">
                <a:latin typeface="Consolas" panose="020B0609020204030204" pitchFamily="49" charset="0"/>
                <a:cs typeface="Times New Roman" panose="02020603050405020304" pitchFamily="18" charset="0"/>
              </a:rPr>
              <a:t>;</a:t>
            </a:r>
          </a:p>
          <a:p>
            <a:pPr marL="0" indent="0">
              <a:spcBef>
                <a:spcPts val="200"/>
              </a:spcBef>
              <a:buNone/>
            </a:pPr>
            <a:r>
              <a:rPr lang="en-AU" sz="1200" noProof="0" dirty="0">
                <a:latin typeface="Consolas" panose="020B0609020204030204" pitchFamily="49" charset="0"/>
                <a:cs typeface="Times New Roman" panose="02020603050405020304" pitchFamily="18" charset="0"/>
              </a:rPr>
              <a:t>    mapping(address =&gt; Voter) voters;</a:t>
            </a:r>
          </a:p>
          <a:p>
            <a:pPr marL="0" indent="0">
              <a:spcBef>
                <a:spcPts val="200"/>
              </a:spcBef>
              <a:buNone/>
            </a:pPr>
            <a:r>
              <a:rPr lang="en-AU" sz="1200" noProof="0" dirty="0">
                <a:latin typeface="Consolas" panose="020B0609020204030204" pitchFamily="49" charset="0"/>
                <a:cs typeface="Times New Roman" panose="02020603050405020304" pitchFamily="18" charset="0"/>
              </a:rPr>
              <a:t>    Proposal[] proposals;</a:t>
            </a:r>
          </a:p>
          <a:p>
            <a:pPr marL="0" indent="0">
              <a:spcBef>
                <a:spcPts val="200"/>
              </a:spcBef>
              <a:buNone/>
            </a:pPr>
            <a:r>
              <a:rPr lang="en-AU" sz="1200" noProof="0" dirty="0">
                <a:latin typeface="Consolas" panose="020B0609020204030204" pitchFamily="49" charset="0"/>
                <a:cs typeface="Times New Roman" panose="02020603050405020304" pitchFamily="18" charset="0"/>
              </a:rPr>
              <a:t>    /// Create a new ballot with $(_numProposals) different proposals.</a:t>
            </a:r>
          </a:p>
          <a:p>
            <a:pPr marL="0" indent="0">
              <a:spcBef>
                <a:spcPts val="200"/>
              </a:spcBef>
              <a:buNone/>
            </a:pPr>
            <a:r>
              <a:rPr lang="en-AU" sz="1200" noProof="0" dirty="0">
                <a:latin typeface="Consolas" panose="020B0609020204030204" pitchFamily="49" charset="0"/>
                <a:cs typeface="Times New Roman" panose="02020603050405020304" pitchFamily="18" charset="0"/>
              </a:rPr>
              <a:t>    constructor(uint8 _numProposals) public {</a:t>
            </a:r>
          </a:p>
          <a:p>
            <a:pPr marL="0" indent="0">
              <a:spcBef>
                <a:spcPts val="200"/>
              </a:spcBef>
              <a:buNone/>
            </a:pPr>
            <a:r>
              <a:rPr lang="en-AU" sz="1200" noProof="0" dirty="0">
                <a:latin typeface="Consolas" panose="020B0609020204030204" pitchFamily="49" charset="0"/>
                <a:cs typeface="Times New Roman" panose="02020603050405020304" pitchFamily="18" charset="0"/>
              </a:rPr>
              <a:t>        chairperson = msg.sender;</a:t>
            </a:r>
          </a:p>
          <a:p>
            <a:pPr marL="0" indent="0">
              <a:spcBef>
                <a:spcPts val="200"/>
              </a:spcBef>
              <a:buNone/>
            </a:pPr>
            <a:r>
              <a:rPr lang="en-AU" sz="1200" noProof="0" dirty="0">
                <a:latin typeface="Consolas" panose="020B0609020204030204" pitchFamily="49" charset="0"/>
                <a:cs typeface="Times New Roman" panose="02020603050405020304" pitchFamily="18" charset="0"/>
              </a:rPr>
              <a:t>        voters[chairperson].weight = 1;</a:t>
            </a:r>
          </a:p>
          <a:p>
            <a:pPr marL="0" indent="0">
              <a:spcBef>
                <a:spcPts val="200"/>
              </a:spcBef>
              <a:buNone/>
            </a:pPr>
            <a:r>
              <a:rPr lang="en-AU" sz="1200" noProof="0" dirty="0">
                <a:latin typeface="Consolas" panose="020B0609020204030204" pitchFamily="49" charset="0"/>
                <a:cs typeface="Times New Roman" panose="02020603050405020304" pitchFamily="18" charset="0"/>
              </a:rPr>
              <a:t>        proposals.length = _numProposals;</a:t>
            </a:r>
          </a:p>
          <a:p>
            <a:pPr marL="0" indent="0">
              <a:spcBef>
                <a:spcPts val="200"/>
              </a:spcBef>
              <a:buNone/>
            </a:pPr>
            <a:r>
              <a:rPr lang="en-AU" sz="1200" noProof="0" dirty="0">
                <a:latin typeface="Consolas" panose="020B0609020204030204" pitchFamily="49" charset="0"/>
                <a:cs typeface="Times New Roman" panose="02020603050405020304" pitchFamily="18" charset="0"/>
              </a:rPr>
              <a:t>    }</a:t>
            </a:r>
          </a:p>
          <a:p>
            <a:pPr marL="0" indent="0">
              <a:spcBef>
                <a:spcPts val="200"/>
              </a:spcBef>
              <a:buNone/>
            </a:pPr>
            <a:r>
              <a:rPr lang="en-AU" sz="1200" noProof="0" dirty="0">
                <a:latin typeface="Consolas" panose="020B0609020204030204" pitchFamily="49" charset="0"/>
                <a:cs typeface="Times New Roman" panose="02020603050405020304" pitchFamily="18" charset="0"/>
              </a:rPr>
              <a:t>}</a:t>
            </a:r>
          </a:p>
        </p:txBody>
      </p:sp>
      <p:sp>
        <p:nvSpPr>
          <p:cNvPr id="2" name="Title 1">
            <a:extLst>
              <a:ext uri="{FF2B5EF4-FFF2-40B4-BE49-F238E27FC236}">
                <a16:creationId xmlns:a16="http://schemas.microsoft.com/office/drawing/2014/main" id="{31EAF5E8-C319-4226-9256-C35952AACA03}"/>
              </a:ext>
            </a:extLst>
          </p:cNvPr>
          <p:cNvSpPr>
            <a:spLocks noGrp="1"/>
          </p:cNvSpPr>
          <p:nvPr>
            <p:ph type="title"/>
          </p:nvPr>
        </p:nvSpPr>
        <p:spPr/>
        <p:txBody>
          <a:bodyPr>
            <a:normAutofit/>
          </a:bodyPr>
          <a:lstStyle/>
          <a:p>
            <a:r>
              <a:rPr lang="en-AU" dirty="0"/>
              <a:t>Solidity – Example 2</a:t>
            </a:r>
            <a:endParaRPr lang="en-AU" noProof="0" dirty="0"/>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38</a:t>
            </a:fld>
            <a:r>
              <a:rPr lang="en-AU" dirty="0"/>
              <a:t>  |</a:t>
            </a:r>
          </a:p>
        </p:txBody>
      </p:sp>
      <p:sp>
        <p:nvSpPr>
          <p:cNvPr id="7" name="Rectangle 6">
            <a:extLst>
              <a:ext uri="{FF2B5EF4-FFF2-40B4-BE49-F238E27FC236}">
                <a16:creationId xmlns:a16="http://schemas.microsoft.com/office/drawing/2014/main" id="{2EA507EA-1BDD-42E0-87CB-E417284A1EC3}"/>
              </a:ext>
            </a:extLst>
          </p:cNvPr>
          <p:cNvSpPr/>
          <p:nvPr/>
        </p:nvSpPr>
        <p:spPr>
          <a:xfrm>
            <a:off x="5908804" y="4997037"/>
            <a:ext cx="2869825" cy="307777"/>
          </a:xfrm>
          <a:prstGeom prst="rect">
            <a:avLst/>
          </a:prstGeom>
        </p:spPr>
        <p:txBody>
          <a:bodyPr wrap="none">
            <a:spAutoFit/>
          </a:bodyPr>
          <a:lstStyle/>
          <a:p>
            <a:pPr>
              <a:spcBef>
                <a:spcPts val="200"/>
              </a:spcBef>
            </a:pPr>
            <a:r>
              <a:rPr lang="en-AU" sz="1400" dirty="0">
                <a:latin typeface="+mj-lt"/>
                <a:cs typeface="Times New Roman" panose="02020603050405020304" pitchFamily="18" charset="0"/>
              </a:rPr>
              <a:t>Source: https://remix.ethereum.org/</a:t>
            </a:r>
          </a:p>
        </p:txBody>
      </p:sp>
    </p:spTree>
    <p:extLst>
      <p:ext uri="{BB962C8B-B14F-4D97-AF65-F5344CB8AC3E}">
        <p14:creationId xmlns:p14="http://schemas.microsoft.com/office/powerpoint/2010/main" val="23121245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1ECAC-6ABB-4314-BA81-EBFE33046E80}"/>
              </a:ext>
            </a:extLst>
          </p:cNvPr>
          <p:cNvSpPr>
            <a:spLocks noGrp="1"/>
          </p:cNvSpPr>
          <p:nvPr>
            <p:ph type="title"/>
          </p:nvPr>
        </p:nvSpPr>
        <p:spPr/>
        <p:txBody>
          <a:bodyPr>
            <a:normAutofit/>
          </a:bodyPr>
          <a:lstStyle/>
          <a:p>
            <a:r>
              <a:rPr lang="en-AU" dirty="0"/>
              <a:t>Solidity – Data &amp; Functions Visibility</a:t>
            </a:r>
            <a:endParaRPr lang="en-AU" noProof="0" dirty="0"/>
          </a:p>
        </p:txBody>
      </p:sp>
      <p:sp>
        <p:nvSpPr>
          <p:cNvPr id="3" name="Content Placeholder 2">
            <a:extLst>
              <a:ext uri="{FF2B5EF4-FFF2-40B4-BE49-F238E27FC236}">
                <a16:creationId xmlns:a16="http://schemas.microsoft.com/office/drawing/2014/main" id="{C29F4876-BFAD-4C63-8C4A-E78C7BEDC051}"/>
              </a:ext>
            </a:extLst>
          </p:cNvPr>
          <p:cNvSpPr>
            <a:spLocks noGrp="1"/>
          </p:cNvSpPr>
          <p:nvPr>
            <p:ph idx="1"/>
          </p:nvPr>
        </p:nvSpPr>
        <p:spPr>
          <a:xfrm>
            <a:off x="419100" y="1444133"/>
            <a:ext cx="8096250" cy="4149671"/>
          </a:xfrm>
        </p:spPr>
        <p:txBody>
          <a:bodyPr>
            <a:normAutofit fontScale="92500" lnSpcReduction="20000"/>
          </a:bodyPr>
          <a:lstStyle/>
          <a:p>
            <a:r>
              <a:rPr lang="en-AU" noProof="0" dirty="0"/>
              <a:t>Solidity provides </a:t>
            </a:r>
            <a:r>
              <a:rPr lang="en-AU" dirty="0"/>
              <a:t>2</a:t>
            </a:r>
            <a:r>
              <a:rPr lang="en-AU" noProof="0" dirty="0"/>
              <a:t> types of function calls – Internal &amp; external</a:t>
            </a:r>
          </a:p>
          <a:p>
            <a:pPr lvl="1"/>
            <a:r>
              <a:rPr lang="en-AU" noProof="0" dirty="0"/>
              <a:t>Internal call – local call from the same contract</a:t>
            </a:r>
          </a:p>
          <a:p>
            <a:pPr lvl="1"/>
            <a:r>
              <a:rPr lang="en-AU" noProof="0" dirty="0"/>
              <a:t>External – by message/TX call</a:t>
            </a:r>
          </a:p>
          <a:p>
            <a:r>
              <a:rPr lang="en-AU" noProof="0" dirty="0"/>
              <a:t>Function visibility can be specified as </a:t>
            </a:r>
            <a:r>
              <a:rPr lang="en-AU" i="1" noProof="0" dirty="0"/>
              <a:t>external</a:t>
            </a:r>
            <a:r>
              <a:rPr lang="en-AU" noProof="0" dirty="0"/>
              <a:t>, </a:t>
            </a:r>
            <a:r>
              <a:rPr lang="en-AU" i="1" noProof="0" dirty="0"/>
              <a:t>public</a:t>
            </a:r>
            <a:r>
              <a:rPr lang="en-AU" noProof="0" dirty="0"/>
              <a:t>, </a:t>
            </a:r>
            <a:r>
              <a:rPr lang="en-AU" i="1" noProof="0" dirty="0"/>
              <a:t>internal</a:t>
            </a:r>
            <a:r>
              <a:rPr lang="en-AU" noProof="0" dirty="0"/>
              <a:t>, or </a:t>
            </a:r>
            <a:r>
              <a:rPr lang="en-AU" i="1" noProof="0" dirty="0"/>
              <a:t>private</a:t>
            </a:r>
            <a:endParaRPr lang="en-AU" noProof="0" dirty="0"/>
          </a:p>
          <a:p>
            <a:pPr lvl="1"/>
            <a:r>
              <a:rPr lang="en-AU" noProof="0" dirty="0"/>
              <a:t>External – Only from outside (TXs or other contracts)</a:t>
            </a:r>
          </a:p>
          <a:p>
            <a:pPr lvl="2"/>
            <a:r>
              <a:rPr lang="en-AU" noProof="0" dirty="0"/>
              <a:t>If function </a:t>
            </a:r>
            <a:r>
              <a:rPr lang="en-AU" i="1" noProof="0" dirty="0"/>
              <a:t>f</a:t>
            </a:r>
            <a:r>
              <a:rPr lang="en-AU" noProof="0" dirty="0"/>
              <a:t>  is external, calling it internally is impossible</a:t>
            </a:r>
          </a:p>
          <a:p>
            <a:pPr lvl="3"/>
            <a:r>
              <a:rPr lang="en-AU" noProof="0" dirty="0"/>
              <a:t>For e.g., </a:t>
            </a:r>
            <a:r>
              <a:rPr lang="en-AU" b="1" noProof="0" dirty="0"/>
              <a:t>f() </a:t>
            </a:r>
            <a:r>
              <a:rPr lang="en-AU" noProof="0" dirty="0"/>
              <a:t>will not work, however, </a:t>
            </a:r>
            <a:r>
              <a:rPr lang="en-AU" b="1" noProof="0" dirty="0"/>
              <a:t>this.f()</a:t>
            </a:r>
            <a:r>
              <a:rPr lang="en-AU" noProof="0" dirty="0"/>
              <a:t> works</a:t>
            </a:r>
          </a:p>
          <a:p>
            <a:pPr lvl="1"/>
            <a:r>
              <a:rPr lang="en-AU" noProof="0" dirty="0"/>
              <a:t>Public – Can be called both by message calls &amp; internally</a:t>
            </a:r>
          </a:p>
          <a:p>
            <a:pPr lvl="1"/>
            <a:r>
              <a:rPr lang="en-AU" noProof="0" dirty="0"/>
              <a:t>Internal – Only from other code in the same contract (including by inheritance)</a:t>
            </a:r>
          </a:p>
          <a:p>
            <a:pPr lvl="1"/>
            <a:r>
              <a:rPr lang="en-AU" noProof="0" dirty="0"/>
              <a:t>Private – Only be visible to the contract that they are declared in only (not even in derived contracts)</a:t>
            </a:r>
          </a:p>
          <a:p>
            <a:r>
              <a:rPr lang="en-AU" noProof="0" dirty="0"/>
              <a:t>For state variables the default is internal</a:t>
            </a:r>
          </a:p>
          <a:p>
            <a:pPr lvl="1"/>
            <a:r>
              <a:rPr lang="en-AU" noProof="0" dirty="0"/>
              <a:t>Compiler automatically creates getter functions for public variables</a:t>
            </a:r>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39</a:t>
            </a:fld>
            <a:r>
              <a:rPr lang="en-AU" dirty="0"/>
              <a:t>  |</a:t>
            </a:r>
          </a:p>
        </p:txBody>
      </p:sp>
    </p:spTree>
    <p:extLst>
      <p:ext uri="{BB962C8B-B14F-4D97-AF65-F5344CB8AC3E}">
        <p14:creationId xmlns:p14="http://schemas.microsoft.com/office/powerpoint/2010/main" val="4240347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Cryptography Basics  </a:t>
            </a:r>
          </a:p>
        </p:txBody>
      </p:sp>
    </p:spTree>
    <p:extLst>
      <p:ext uri="{BB962C8B-B14F-4D97-AF65-F5344CB8AC3E}">
        <p14:creationId xmlns:p14="http://schemas.microsoft.com/office/powerpoint/2010/main" val="36202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AF5E8-C319-4226-9256-C35952AACA03}"/>
              </a:ext>
            </a:extLst>
          </p:cNvPr>
          <p:cNvSpPr>
            <a:spLocks noGrp="1"/>
          </p:cNvSpPr>
          <p:nvPr>
            <p:ph type="title"/>
          </p:nvPr>
        </p:nvSpPr>
        <p:spPr/>
        <p:txBody>
          <a:bodyPr>
            <a:normAutofit/>
          </a:bodyPr>
          <a:lstStyle/>
          <a:p>
            <a:r>
              <a:rPr lang="en-AU" noProof="0" dirty="0"/>
              <a:t>Solidity – </a:t>
            </a:r>
            <a:r>
              <a:rPr lang="en-AU" dirty="0"/>
              <a:t>Data &amp; Functions Visibility Example</a:t>
            </a:r>
            <a:endParaRPr lang="en-AU" noProof="0" dirty="0"/>
          </a:p>
        </p:txBody>
      </p:sp>
      <p:sp>
        <p:nvSpPr>
          <p:cNvPr id="3" name="Content Placeholder 2">
            <a:extLst>
              <a:ext uri="{FF2B5EF4-FFF2-40B4-BE49-F238E27FC236}">
                <a16:creationId xmlns:a16="http://schemas.microsoft.com/office/drawing/2014/main" id="{79ABE9E1-D372-4B76-BB16-6E1A9134A377}"/>
              </a:ext>
            </a:extLst>
          </p:cNvPr>
          <p:cNvSpPr>
            <a:spLocks noGrp="1"/>
          </p:cNvSpPr>
          <p:nvPr>
            <p:ph idx="4294967295"/>
          </p:nvPr>
        </p:nvSpPr>
        <p:spPr>
          <a:xfrm>
            <a:off x="689675" y="1396520"/>
            <a:ext cx="8096250" cy="4238355"/>
          </a:xfrm>
        </p:spPr>
        <p:txBody>
          <a:bodyPr>
            <a:normAutofit fontScale="85000" lnSpcReduction="20000"/>
          </a:bodyPr>
          <a:lstStyle/>
          <a:p>
            <a:pPr marL="0" indent="0">
              <a:spcBef>
                <a:spcPts val="200"/>
              </a:spcBef>
              <a:buNone/>
            </a:pPr>
            <a:r>
              <a:rPr lang="en-AU" sz="1400" noProof="0" dirty="0">
                <a:latin typeface="Consolas" panose="020B0609020204030204" pitchFamily="49" charset="0"/>
                <a:cs typeface="Times New Roman" panose="02020603050405020304" pitchFamily="18" charset="0"/>
              </a:rPr>
              <a:t>pragma solidity ^0.5.1;</a:t>
            </a:r>
          </a:p>
          <a:p>
            <a:pPr marL="0" indent="0">
              <a:spcBef>
                <a:spcPts val="200"/>
              </a:spcBef>
              <a:buNone/>
            </a:pPr>
            <a:endParaRPr lang="en-AU" sz="1400" noProof="0" dirty="0">
              <a:latin typeface="Consolas" panose="020B0609020204030204" pitchFamily="49" charset="0"/>
              <a:cs typeface="Times New Roman" panose="02020603050405020304" pitchFamily="18" charset="0"/>
            </a:endParaRPr>
          </a:p>
          <a:p>
            <a:pPr marL="0" indent="0">
              <a:spcBef>
                <a:spcPts val="200"/>
              </a:spcBef>
              <a:buNone/>
            </a:pPr>
            <a:r>
              <a:rPr lang="en-AU" sz="1400" noProof="0" dirty="0">
                <a:latin typeface="Consolas" panose="020B0609020204030204" pitchFamily="49" charset="0"/>
                <a:cs typeface="Times New Roman" panose="02020603050405020304" pitchFamily="18" charset="0"/>
              </a:rPr>
              <a:t>contract cont1 {</a:t>
            </a:r>
          </a:p>
          <a:p>
            <a:pPr marL="0" indent="0">
              <a:spcBef>
                <a:spcPts val="200"/>
              </a:spcBef>
              <a:buNone/>
            </a:pPr>
            <a:r>
              <a:rPr lang="en-AU" sz="1400" noProof="0" dirty="0">
                <a:latin typeface="Consolas" panose="020B0609020204030204" pitchFamily="49" charset="0"/>
                <a:cs typeface="Times New Roman" panose="02020603050405020304" pitchFamily="18" charset="0"/>
              </a:rPr>
              <a:t>    uint private data;</a:t>
            </a:r>
          </a:p>
          <a:p>
            <a:pPr marL="0" indent="0">
              <a:spcBef>
                <a:spcPts val="200"/>
              </a:spcBef>
              <a:buNone/>
            </a:pPr>
            <a:r>
              <a:rPr lang="en-AU" sz="1400" noProof="0" dirty="0">
                <a:latin typeface="Consolas" panose="020B0609020204030204" pitchFamily="49" charset="0"/>
                <a:cs typeface="Times New Roman" panose="02020603050405020304" pitchFamily="18" charset="0"/>
              </a:rPr>
              <a:t>    function func(uint x) private returns(uint y) { return x + 1; }</a:t>
            </a:r>
          </a:p>
          <a:p>
            <a:pPr marL="0" indent="0">
              <a:spcBef>
                <a:spcPts val="200"/>
              </a:spcBef>
              <a:buNone/>
            </a:pPr>
            <a:r>
              <a:rPr lang="en-AU" sz="1400" noProof="0" dirty="0">
                <a:latin typeface="Consolas" panose="020B0609020204030204" pitchFamily="49" charset="0"/>
                <a:cs typeface="Times New Roman" panose="02020603050405020304" pitchFamily="18" charset="0"/>
              </a:rPr>
              <a:t>    function dataSet(uint x) public { data = x; }</a:t>
            </a:r>
          </a:p>
          <a:p>
            <a:pPr marL="0" indent="0">
              <a:spcBef>
                <a:spcPts val="200"/>
              </a:spcBef>
              <a:buNone/>
            </a:pPr>
            <a:r>
              <a:rPr lang="en-AU" sz="1400" noProof="0" dirty="0">
                <a:latin typeface="Consolas" panose="020B0609020204030204" pitchFamily="49" charset="0"/>
                <a:cs typeface="Times New Roman" panose="02020603050405020304" pitchFamily="18" charset="0"/>
              </a:rPr>
              <a:t>    function dataGet() public returns(uint) { return data; }</a:t>
            </a:r>
          </a:p>
          <a:p>
            <a:pPr marL="0" indent="0">
              <a:spcBef>
                <a:spcPts val="200"/>
              </a:spcBef>
              <a:buNone/>
            </a:pPr>
            <a:r>
              <a:rPr lang="en-AU" sz="1400" noProof="0" dirty="0">
                <a:latin typeface="Consolas" panose="020B0609020204030204" pitchFamily="49" charset="0"/>
                <a:cs typeface="Times New Roman" panose="02020603050405020304" pitchFamily="18" charset="0"/>
              </a:rPr>
              <a:t>    function compute(uint x, uint y) internal returns (uint) { return x+y; }</a:t>
            </a:r>
          </a:p>
          <a:p>
            <a:pPr marL="0" indent="0">
              <a:spcBef>
                <a:spcPts val="200"/>
              </a:spcBef>
              <a:buNone/>
            </a:pPr>
            <a:r>
              <a:rPr lang="en-AU" sz="1400" noProof="0" dirty="0">
                <a:latin typeface="Consolas" panose="020B0609020204030204" pitchFamily="49" charset="0"/>
                <a:cs typeface="Times New Roman" panose="02020603050405020304" pitchFamily="18" charset="0"/>
              </a:rPr>
              <a:t>}</a:t>
            </a:r>
          </a:p>
          <a:p>
            <a:pPr marL="0" indent="0">
              <a:spcBef>
                <a:spcPts val="200"/>
              </a:spcBef>
              <a:buNone/>
            </a:pPr>
            <a:endParaRPr lang="en-AU" sz="1400" noProof="0" dirty="0">
              <a:latin typeface="Consolas" panose="020B0609020204030204" pitchFamily="49" charset="0"/>
              <a:cs typeface="Times New Roman" panose="02020603050405020304" pitchFamily="18" charset="0"/>
            </a:endParaRPr>
          </a:p>
          <a:p>
            <a:pPr marL="0" indent="0">
              <a:spcBef>
                <a:spcPts val="200"/>
              </a:spcBef>
              <a:buNone/>
            </a:pPr>
            <a:r>
              <a:rPr lang="en-AU" sz="1400" noProof="0" dirty="0">
                <a:latin typeface="Consolas" panose="020B0609020204030204" pitchFamily="49" charset="0"/>
                <a:cs typeface="Times New Roman" panose="02020603050405020304" pitchFamily="18" charset="0"/>
              </a:rPr>
              <a:t>contract cont2 {</a:t>
            </a:r>
          </a:p>
          <a:p>
            <a:pPr marL="0" indent="0">
              <a:spcBef>
                <a:spcPts val="200"/>
              </a:spcBef>
              <a:buNone/>
            </a:pPr>
            <a:r>
              <a:rPr lang="en-AU" sz="1400" noProof="0" dirty="0">
                <a:latin typeface="Consolas" panose="020B0609020204030204" pitchFamily="49" charset="0"/>
                <a:cs typeface="Times New Roman" panose="02020603050405020304" pitchFamily="18" charset="0"/>
              </a:rPr>
              <a:t>    function dataRead() public {</a:t>
            </a:r>
          </a:p>
          <a:p>
            <a:pPr marL="0" indent="0">
              <a:spcBef>
                <a:spcPts val="200"/>
              </a:spcBef>
              <a:buNone/>
            </a:pPr>
            <a:r>
              <a:rPr lang="en-AU" sz="1400" noProof="0" dirty="0">
                <a:latin typeface="Consolas" panose="020B0609020204030204" pitchFamily="49" charset="0"/>
                <a:cs typeface="Times New Roman" panose="02020603050405020304" pitchFamily="18" charset="0"/>
              </a:rPr>
              <a:t>        cont1 z = new cont1();</a:t>
            </a:r>
          </a:p>
          <a:p>
            <a:pPr marL="0" indent="0">
              <a:spcBef>
                <a:spcPts val="200"/>
              </a:spcBef>
              <a:buNone/>
            </a:pPr>
            <a:r>
              <a:rPr lang="en-AU" sz="1400" noProof="0" dirty="0">
                <a:latin typeface="Consolas" panose="020B0609020204030204" pitchFamily="49" charset="0"/>
                <a:cs typeface="Times New Roman" panose="02020603050405020304" pitchFamily="18" charset="0"/>
              </a:rPr>
              <a:t>        uint local = z.func(7); // error: member "func" is not visible</a:t>
            </a:r>
          </a:p>
          <a:p>
            <a:pPr marL="0" indent="0">
              <a:spcBef>
                <a:spcPts val="200"/>
              </a:spcBef>
              <a:buNone/>
            </a:pPr>
            <a:r>
              <a:rPr lang="en-AU" sz="1400" noProof="0" dirty="0">
                <a:latin typeface="Consolas" panose="020B0609020204030204" pitchFamily="49" charset="0"/>
                <a:cs typeface="Times New Roman" panose="02020603050405020304" pitchFamily="18" charset="0"/>
              </a:rPr>
              <a:t>        z.dataSet(3);</a:t>
            </a:r>
          </a:p>
          <a:p>
            <a:pPr marL="0" indent="0">
              <a:spcBef>
                <a:spcPts val="200"/>
              </a:spcBef>
              <a:buNone/>
            </a:pPr>
            <a:r>
              <a:rPr lang="en-AU" sz="1400" noProof="0" dirty="0">
                <a:latin typeface="Consolas" panose="020B0609020204030204" pitchFamily="49" charset="0"/>
                <a:cs typeface="Times New Roman" panose="02020603050405020304" pitchFamily="18" charset="0"/>
              </a:rPr>
              <a:t>        local = z.dataGet();</a:t>
            </a:r>
          </a:p>
          <a:p>
            <a:pPr marL="0" indent="0">
              <a:spcBef>
                <a:spcPts val="200"/>
              </a:spcBef>
              <a:buNone/>
            </a:pPr>
            <a:r>
              <a:rPr lang="en-AU" sz="1400" noProof="0" dirty="0">
                <a:latin typeface="Consolas" panose="020B0609020204030204" pitchFamily="49" charset="0"/>
                <a:cs typeface="Times New Roman" panose="02020603050405020304" pitchFamily="18" charset="0"/>
              </a:rPr>
              <a:t>        local = z.compute(3, 5); // error: member "compute" is not visible</a:t>
            </a:r>
          </a:p>
          <a:p>
            <a:pPr marL="0" indent="0">
              <a:spcBef>
                <a:spcPts val="200"/>
              </a:spcBef>
              <a:buNone/>
            </a:pPr>
            <a:r>
              <a:rPr lang="en-AU" sz="1400" noProof="0" dirty="0">
                <a:latin typeface="Consolas" panose="020B0609020204030204" pitchFamily="49" charset="0"/>
                <a:cs typeface="Times New Roman" panose="02020603050405020304" pitchFamily="18" charset="0"/>
              </a:rPr>
              <a:t>    }</a:t>
            </a:r>
          </a:p>
          <a:p>
            <a:pPr marL="0" indent="0">
              <a:spcBef>
                <a:spcPts val="200"/>
              </a:spcBef>
              <a:buNone/>
            </a:pPr>
            <a:r>
              <a:rPr lang="en-AU" sz="1400" noProof="0" dirty="0">
                <a:latin typeface="Consolas" panose="020B0609020204030204" pitchFamily="49" charset="0"/>
                <a:cs typeface="Times New Roman" panose="02020603050405020304" pitchFamily="18" charset="0"/>
              </a:rPr>
              <a:t>}</a:t>
            </a:r>
          </a:p>
          <a:p>
            <a:pPr marL="0" indent="0">
              <a:spcBef>
                <a:spcPts val="200"/>
              </a:spcBef>
              <a:buNone/>
            </a:pPr>
            <a:endParaRPr lang="en-AU" sz="1400" noProof="0" dirty="0">
              <a:latin typeface="Consolas" panose="020B0609020204030204" pitchFamily="49" charset="0"/>
              <a:cs typeface="Times New Roman" panose="02020603050405020304" pitchFamily="18" charset="0"/>
            </a:endParaRPr>
          </a:p>
          <a:p>
            <a:pPr marL="0" indent="0">
              <a:spcBef>
                <a:spcPts val="200"/>
              </a:spcBef>
              <a:buNone/>
            </a:pPr>
            <a:r>
              <a:rPr lang="en-AU" sz="1400" noProof="0" dirty="0">
                <a:latin typeface="Consolas" panose="020B0609020204030204" pitchFamily="49" charset="0"/>
                <a:cs typeface="Times New Roman" panose="02020603050405020304" pitchFamily="18" charset="0"/>
              </a:rPr>
              <a:t>contract cont3 is cont1 {</a:t>
            </a:r>
          </a:p>
          <a:p>
            <a:pPr marL="0" indent="0">
              <a:spcBef>
                <a:spcPts val="200"/>
              </a:spcBef>
              <a:buNone/>
            </a:pPr>
            <a:r>
              <a:rPr lang="en-AU" sz="1400" noProof="0" dirty="0">
                <a:latin typeface="Consolas" panose="020B0609020204030204" pitchFamily="49" charset="0"/>
                <a:cs typeface="Times New Roman" panose="02020603050405020304" pitchFamily="18" charset="0"/>
              </a:rPr>
              <a:t>    function g() public {</a:t>
            </a:r>
          </a:p>
          <a:p>
            <a:pPr marL="0" indent="0">
              <a:spcBef>
                <a:spcPts val="200"/>
              </a:spcBef>
              <a:buNone/>
            </a:pPr>
            <a:r>
              <a:rPr lang="en-AU" sz="1400" noProof="0" dirty="0">
                <a:latin typeface="Consolas" panose="020B0609020204030204" pitchFamily="49" charset="0"/>
                <a:cs typeface="Times New Roman" panose="02020603050405020304" pitchFamily="18" charset="0"/>
              </a:rPr>
              <a:t>        cont1 z = new cont1();</a:t>
            </a:r>
          </a:p>
          <a:p>
            <a:pPr marL="0" indent="0">
              <a:spcBef>
                <a:spcPts val="200"/>
              </a:spcBef>
              <a:buNone/>
            </a:pPr>
            <a:r>
              <a:rPr lang="en-AU" sz="1400" noProof="0" dirty="0">
                <a:latin typeface="Consolas" panose="020B0609020204030204" pitchFamily="49" charset="0"/>
                <a:cs typeface="Times New Roman" panose="02020603050405020304" pitchFamily="18" charset="0"/>
              </a:rPr>
              <a:t>        uint val = compute(3, 5); // access to internal member (from derived to parent contract)</a:t>
            </a:r>
          </a:p>
          <a:p>
            <a:pPr marL="0" indent="0">
              <a:spcBef>
                <a:spcPts val="200"/>
              </a:spcBef>
              <a:buNone/>
            </a:pPr>
            <a:r>
              <a:rPr lang="en-AU" sz="1400" noProof="0" dirty="0">
                <a:latin typeface="Consolas" panose="020B0609020204030204" pitchFamily="49" charset="0"/>
                <a:cs typeface="Times New Roman" panose="02020603050405020304" pitchFamily="18" charset="0"/>
              </a:rPr>
              <a:t>    }</a:t>
            </a:r>
          </a:p>
          <a:p>
            <a:pPr marL="0" indent="0">
              <a:spcBef>
                <a:spcPts val="200"/>
              </a:spcBef>
              <a:buNone/>
            </a:pPr>
            <a:r>
              <a:rPr lang="en-AU" sz="1400" noProof="0" dirty="0">
                <a:latin typeface="Consolas" panose="020B0609020204030204" pitchFamily="49" charset="0"/>
                <a:cs typeface="Times New Roman" panose="02020603050405020304" pitchFamily="18" charset="0"/>
              </a:rPr>
              <a:t>}</a:t>
            </a:r>
          </a:p>
        </p:txBody>
      </p:sp>
      <p:sp>
        <p:nvSpPr>
          <p:cNvPr id="9" name="Rectangle 8">
            <a:extLst>
              <a:ext uri="{FF2B5EF4-FFF2-40B4-BE49-F238E27FC236}">
                <a16:creationId xmlns:a16="http://schemas.microsoft.com/office/drawing/2014/main" id="{EEF375E7-AAB9-4AD3-8E0E-191821CADFD1}"/>
              </a:ext>
            </a:extLst>
          </p:cNvPr>
          <p:cNvSpPr/>
          <p:nvPr/>
        </p:nvSpPr>
        <p:spPr>
          <a:xfrm>
            <a:off x="2709609" y="5089748"/>
            <a:ext cx="5966847" cy="307777"/>
          </a:xfrm>
          <a:prstGeom prst="rect">
            <a:avLst/>
          </a:prstGeom>
        </p:spPr>
        <p:txBody>
          <a:bodyPr wrap="square">
            <a:spAutoFit/>
          </a:bodyPr>
          <a:lstStyle/>
          <a:p>
            <a:r>
              <a:rPr lang="en-AU" sz="1400" dirty="0">
                <a:latin typeface="+mj-lt"/>
                <a:cs typeface="Times New Roman" panose="02020603050405020304" pitchFamily="18" charset="0"/>
              </a:rPr>
              <a:t>Adapted from </a:t>
            </a:r>
            <a:r>
              <a:rPr lang="en-AU" sz="1400" dirty="0">
                <a:latin typeface="+mj-lt"/>
                <a:cs typeface="Times New Roman" panose="02020603050405020304" pitchFamily="18" charset="0"/>
                <a:hlinkClick r:id="rId3"/>
              </a:rPr>
              <a:t>https://www.bitdegree.org/learn/solidity-visibility-and-getters</a:t>
            </a:r>
            <a:r>
              <a:rPr lang="en-AU" sz="1400" dirty="0">
                <a:latin typeface="+mj-lt"/>
                <a:cs typeface="Times New Roman" panose="02020603050405020304" pitchFamily="18" charset="0"/>
              </a:rPr>
              <a:t> </a:t>
            </a:r>
            <a:endParaRPr lang="en-AU" sz="1400" dirty="0">
              <a:latin typeface="+mj-lt"/>
            </a:endParaRPr>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40</a:t>
            </a:fld>
            <a:r>
              <a:rPr lang="en-AU" dirty="0"/>
              <a:t>  |</a:t>
            </a:r>
          </a:p>
        </p:txBody>
      </p:sp>
    </p:spTree>
    <p:extLst>
      <p:ext uri="{BB962C8B-B14F-4D97-AF65-F5344CB8AC3E}">
        <p14:creationId xmlns:p14="http://schemas.microsoft.com/office/powerpoint/2010/main" val="20085847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E6C7B2-10EF-4DF7-8A10-8824EE7C8D9F}"/>
              </a:ext>
            </a:extLst>
          </p:cNvPr>
          <p:cNvSpPr>
            <a:spLocks noGrp="1"/>
          </p:cNvSpPr>
          <p:nvPr>
            <p:ph idx="1"/>
          </p:nvPr>
        </p:nvSpPr>
        <p:spPr>
          <a:xfrm>
            <a:off x="251522" y="1723100"/>
            <a:ext cx="5832646" cy="3800740"/>
          </a:xfrm>
        </p:spPr>
        <p:txBody>
          <a:bodyPr>
            <a:normAutofit/>
          </a:bodyPr>
          <a:lstStyle/>
          <a:p>
            <a:r>
              <a:rPr lang="en-AU" dirty="0"/>
              <a:t>Applications where main functionality is implemented through SCs</a:t>
            </a:r>
          </a:p>
          <a:p>
            <a:r>
              <a:rPr lang="en-AU" dirty="0"/>
              <a:t>Backend is executed in a decentralized environment</a:t>
            </a:r>
          </a:p>
          <a:p>
            <a:r>
              <a:rPr lang="en-AU" dirty="0"/>
              <a:t>Frontend can be hosted as a web or mobile app</a:t>
            </a:r>
          </a:p>
          <a:p>
            <a:pPr lvl="1"/>
            <a:r>
              <a:rPr lang="en-AU" dirty="0"/>
              <a:t>Interacts with its backend through an API</a:t>
            </a:r>
            <a:r>
              <a:rPr lang="en-AU" sz="1800" dirty="0"/>
              <a:t> </a:t>
            </a:r>
          </a:p>
          <a:p>
            <a:r>
              <a:rPr lang="en-AU" dirty="0"/>
              <a:t>“State of the dapps” is a directory recorded on blockchain </a:t>
            </a:r>
          </a:p>
          <a:p>
            <a:pPr lvl="1"/>
            <a:r>
              <a:rPr lang="en-AU" dirty="0">
                <a:hlinkClick r:id="rId3"/>
              </a:rPr>
              <a:t>https://www.stateofthedapps.com/</a:t>
            </a:r>
            <a:r>
              <a:rPr lang="en-AU" dirty="0"/>
              <a:t> </a:t>
            </a:r>
          </a:p>
        </p:txBody>
      </p:sp>
      <p:sp>
        <p:nvSpPr>
          <p:cNvPr id="2" name="Title 1">
            <a:extLst>
              <a:ext uri="{FF2B5EF4-FFF2-40B4-BE49-F238E27FC236}">
                <a16:creationId xmlns:a16="http://schemas.microsoft.com/office/drawing/2014/main" id="{4936AB7B-7451-4D5B-9D6C-883339DA7960}"/>
              </a:ext>
            </a:extLst>
          </p:cNvPr>
          <p:cNvSpPr>
            <a:spLocks noGrp="1"/>
          </p:cNvSpPr>
          <p:nvPr>
            <p:ph type="title"/>
          </p:nvPr>
        </p:nvSpPr>
        <p:spPr/>
        <p:txBody>
          <a:bodyPr>
            <a:normAutofit/>
          </a:bodyPr>
          <a:lstStyle/>
          <a:p>
            <a:r>
              <a:rPr lang="en-AU" dirty="0"/>
              <a:t>Decentralized Applications (DApp)</a:t>
            </a:r>
          </a:p>
        </p:txBody>
      </p:sp>
      <p:sp>
        <p:nvSpPr>
          <p:cNvPr id="3" name="Footer Placeholder 2"/>
          <p:cNvSpPr>
            <a:spLocks noGrp="1"/>
          </p:cNvSpPr>
          <p:nvPr>
            <p:ph type="ftr" sz="quarter" idx="10"/>
          </p:nvPr>
        </p:nvSpPr>
        <p:spPr/>
        <p:txBody>
          <a:bodyPr/>
          <a:lstStyle/>
          <a:p>
            <a:r>
              <a:rPr lang="en-AU" dirty="0"/>
              <a:t>COMP6452 Software Architecture for Blockchain Applications |  Data61, CSIRO</a:t>
            </a:r>
          </a:p>
        </p:txBody>
      </p:sp>
      <p:sp>
        <p:nvSpPr>
          <p:cNvPr id="4" name="Slide Number Placeholder 3"/>
          <p:cNvSpPr>
            <a:spLocks noGrp="1"/>
          </p:cNvSpPr>
          <p:nvPr>
            <p:ph type="sldNum" sz="quarter" idx="11"/>
          </p:nvPr>
        </p:nvSpPr>
        <p:spPr/>
        <p:txBody>
          <a:bodyPr/>
          <a:lstStyle/>
          <a:p>
            <a:fld id="{2ABE124A-B5C5-46E0-B944-45307B126769}" type="slidenum">
              <a:rPr lang="en-AU" smtClean="0"/>
              <a:pPr/>
              <a:t>41</a:t>
            </a:fld>
            <a:r>
              <a:rPr lang="en-AU" dirty="0"/>
              <a:t>  |</a:t>
            </a:r>
          </a:p>
        </p:txBody>
      </p:sp>
      <p:pic>
        <p:nvPicPr>
          <p:cNvPr id="1026" name="Picture 2">
            <a:extLst>
              <a:ext uri="{FF2B5EF4-FFF2-40B4-BE49-F238E27FC236}">
                <a16:creationId xmlns:a16="http://schemas.microsoft.com/office/drawing/2014/main" id="{6525E8FE-9B19-4E2A-BB82-889BAA0A852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4681"/>
          <a:stretch/>
        </p:blipFill>
        <p:spPr bwMode="auto">
          <a:xfrm>
            <a:off x="5075185" y="1561356"/>
            <a:ext cx="4033319" cy="3077663"/>
          </a:xfrm>
          <a:prstGeom prst="rect">
            <a:avLst/>
          </a:prstGeom>
          <a:noFill/>
          <a:extLst>
            <a:ext uri="{909E8E84-426E-40dd-AFC4-6F175D3DCCD1}">
              <a14:hiddenFill xmlns:a14="http://schemas.microsoft.com/office/drawing/2010/main" xmlns="">
                <a:solidFill>
                  <a:srgbClr val="FFFFFF"/>
                </a:solidFill>
              </a14:hiddenFill>
            </a:ext>
          </a:extLst>
        </p:spPr>
      </p:pic>
      <p:sp>
        <p:nvSpPr>
          <p:cNvPr id="7" name="Rectangle 6">
            <a:extLst>
              <a:ext uri="{FF2B5EF4-FFF2-40B4-BE49-F238E27FC236}">
                <a16:creationId xmlns:a16="http://schemas.microsoft.com/office/drawing/2014/main" id="{18D8B22A-10D8-4BCF-B079-0FE0387C2980}"/>
              </a:ext>
            </a:extLst>
          </p:cNvPr>
          <p:cNvSpPr/>
          <p:nvPr/>
        </p:nvSpPr>
        <p:spPr>
          <a:xfrm>
            <a:off x="7105070" y="4607178"/>
            <a:ext cx="1931426" cy="338554"/>
          </a:xfrm>
          <a:prstGeom prst="rect">
            <a:avLst/>
          </a:prstGeom>
        </p:spPr>
        <p:txBody>
          <a:bodyPr wrap="none">
            <a:spAutoFit/>
          </a:bodyPr>
          <a:lstStyle/>
          <a:p>
            <a:r>
              <a:rPr lang="en-AU" sz="1600" dirty="0">
                <a:latin typeface="IBM Plex Sans"/>
              </a:rPr>
              <a:t>Source: LeewayHertz</a:t>
            </a:r>
            <a:endParaRPr lang="en-AU" sz="1600" dirty="0"/>
          </a:p>
        </p:txBody>
      </p:sp>
      <p:sp>
        <p:nvSpPr>
          <p:cNvPr id="6" name="TextBox 5">
            <a:extLst>
              <a:ext uri="{FF2B5EF4-FFF2-40B4-BE49-F238E27FC236}">
                <a16:creationId xmlns:a16="http://schemas.microsoft.com/office/drawing/2014/main" id="{A5168AA5-5D37-46B1-B869-A282CC4C26D9}"/>
              </a:ext>
            </a:extLst>
          </p:cNvPr>
          <p:cNvSpPr txBox="1"/>
          <p:nvPr/>
        </p:nvSpPr>
        <p:spPr>
          <a:xfrm>
            <a:off x="8388424" y="3361556"/>
            <a:ext cx="458231" cy="276999"/>
          </a:xfrm>
          <a:prstGeom prst="rect">
            <a:avLst/>
          </a:prstGeom>
          <a:solidFill>
            <a:schemeClr val="bg2"/>
          </a:solidFill>
        </p:spPr>
        <p:txBody>
          <a:bodyPr wrap="square" rtlCol="0">
            <a:spAutoFit/>
          </a:bodyPr>
          <a:lstStyle/>
          <a:p>
            <a:r>
              <a:rPr lang="en-AU" sz="1200" dirty="0"/>
              <a:t>IPFS</a:t>
            </a:r>
          </a:p>
        </p:txBody>
      </p:sp>
    </p:spTree>
    <p:extLst>
      <p:ext uri="{BB962C8B-B14F-4D97-AF65-F5344CB8AC3E}">
        <p14:creationId xmlns:p14="http://schemas.microsoft.com/office/powerpoint/2010/main" val="6374876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A850A2-DC9C-4DBC-B7C9-E9C4F0D6571B}"/>
              </a:ext>
            </a:extLst>
          </p:cNvPr>
          <p:cNvSpPr>
            <a:spLocks noGrp="1"/>
          </p:cNvSpPr>
          <p:nvPr>
            <p:ph type="title"/>
          </p:nvPr>
        </p:nvSpPr>
        <p:spPr/>
        <p:txBody>
          <a:bodyPr/>
          <a:lstStyle/>
          <a:p>
            <a:r>
              <a:rPr lang="en-AU" dirty="0"/>
              <a:t>Fungible &amp; Non-fungible Tokens</a:t>
            </a:r>
          </a:p>
        </p:txBody>
      </p:sp>
      <p:sp>
        <p:nvSpPr>
          <p:cNvPr id="6" name="Content Placeholder 5">
            <a:extLst>
              <a:ext uri="{FF2B5EF4-FFF2-40B4-BE49-F238E27FC236}">
                <a16:creationId xmlns:a16="http://schemas.microsoft.com/office/drawing/2014/main" id="{AB56F122-3750-492E-A88C-E51DA3C3193E}"/>
              </a:ext>
            </a:extLst>
          </p:cNvPr>
          <p:cNvSpPr>
            <a:spLocks noGrp="1"/>
          </p:cNvSpPr>
          <p:nvPr>
            <p:ph sz="half" idx="1"/>
          </p:nvPr>
        </p:nvSpPr>
        <p:spPr/>
        <p:txBody>
          <a:bodyPr>
            <a:normAutofit fontScale="85000" lnSpcReduction="20000"/>
          </a:bodyPr>
          <a:lstStyle/>
          <a:p>
            <a:pPr marL="0" indent="0">
              <a:buNone/>
            </a:pPr>
            <a:r>
              <a:rPr lang="en-AU" sz="2800" b="1" dirty="0"/>
              <a:t>Fungible tokens</a:t>
            </a:r>
          </a:p>
          <a:p>
            <a:r>
              <a:rPr lang="en-AU" dirty="0"/>
              <a:t>Identical &amp; interchangeable </a:t>
            </a:r>
          </a:p>
          <a:p>
            <a:pPr lvl="1"/>
            <a:r>
              <a:rPr lang="en-AU" dirty="0"/>
              <a:t>E.g., $2 coin, $10 note</a:t>
            </a:r>
          </a:p>
          <a:p>
            <a:r>
              <a:rPr lang="en-AU" dirty="0"/>
              <a:t>Can be split</a:t>
            </a:r>
          </a:p>
          <a:p>
            <a:r>
              <a:rPr lang="en-AU" dirty="0"/>
              <a:t>Main concern: how many?</a:t>
            </a:r>
          </a:p>
          <a:p>
            <a:r>
              <a:rPr lang="en-AU" dirty="0"/>
              <a:t>Ethereum ERC-20 standard</a:t>
            </a:r>
          </a:p>
          <a:p>
            <a:pPr lvl="1"/>
            <a:r>
              <a:rPr lang="en-AU" sz="1900" dirty="0">
                <a:hlinkClick r:id="rId3"/>
              </a:rPr>
              <a:t>https://theethereum.wiki/w/index.php/ERC20_Token_Standard</a:t>
            </a:r>
            <a:endParaRPr lang="en-AU" sz="1900" dirty="0"/>
          </a:p>
          <a:p>
            <a:pPr lvl="1"/>
            <a:r>
              <a:rPr lang="en-AU" dirty="0"/>
              <a:t>Lots of cryptocurrencies are offered on-top of Ethereum as ERC-20 tokens </a:t>
            </a:r>
          </a:p>
        </p:txBody>
      </p:sp>
      <p:sp>
        <p:nvSpPr>
          <p:cNvPr id="7" name="Content Placeholder 6">
            <a:extLst>
              <a:ext uri="{FF2B5EF4-FFF2-40B4-BE49-F238E27FC236}">
                <a16:creationId xmlns:a16="http://schemas.microsoft.com/office/drawing/2014/main" id="{2AC3A2C0-FF66-4784-A3FF-06C0DCE96762}"/>
              </a:ext>
            </a:extLst>
          </p:cNvPr>
          <p:cNvSpPr>
            <a:spLocks noGrp="1"/>
          </p:cNvSpPr>
          <p:nvPr>
            <p:ph sz="half" idx="2"/>
          </p:nvPr>
        </p:nvSpPr>
        <p:spPr/>
        <p:txBody>
          <a:bodyPr>
            <a:normAutofit fontScale="85000" lnSpcReduction="20000"/>
          </a:bodyPr>
          <a:lstStyle/>
          <a:p>
            <a:pPr marL="0" indent="0">
              <a:buNone/>
            </a:pPr>
            <a:r>
              <a:rPr lang="en-AU" sz="2800" b="1" dirty="0"/>
              <a:t>Non-fungible tokens</a:t>
            </a:r>
          </a:p>
          <a:p>
            <a:r>
              <a:rPr lang="en-AU" dirty="0"/>
              <a:t>Unique</a:t>
            </a:r>
          </a:p>
          <a:p>
            <a:r>
              <a:rPr lang="en-AU" dirty="0"/>
              <a:t>E.g., houses, art, patents</a:t>
            </a:r>
          </a:p>
          <a:p>
            <a:r>
              <a:rPr lang="en-AU" dirty="0"/>
              <a:t>Can’t be split</a:t>
            </a:r>
          </a:p>
          <a:p>
            <a:r>
              <a:rPr lang="en-AU" dirty="0"/>
              <a:t>Main concern: which ones?</a:t>
            </a:r>
          </a:p>
          <a:p>
            <a:r>
              <a:rPr lang="en-AU" dirty="0"/>
              <a:t>Ethereum ERC-721</a:t>
            </a:r>
          </a:p>
          <a:p>
            <a:pPr lvl="1"/>
            <a:r>
              <a:rPr lang="en-AU" sz="1900" dirty="0">
                <a:hlinkClick r:id="rId4">
                  <a:extLst>
                    <a:ext uri="{A12FA001-AC4F-418D-AE19-62706E023703}">
                      <ahyp:hlinkClr xmlns:ahyp="http://schemas.microsoft.com/office/drawing/2018/hyperlinkcolor" val="tx"/>
                    </a:ext>
                  </a:extLst>
                </a:hlinkClick>
              </a:rPr>
              <a:t>https://github.com/ethereum/EIPs/issues/721</a:t>
            </a:r>
            <a:r>
              <a:rPr lang="en-AU" sz="1900" dirty="0"/>
              <a:t> </a:t>
            </a:r>
          </a:p>
          <a:p>
            <a:pPr lvl="1"/>
            <a:r>
              <a:rPr lang="en-AU" sz="1900" dirty="0"/>
              <a:t>E.g., </a:t>
            </a:r>
            <a:r>
              <a:rPr lang="en-AU" sz="1900" dirty="0" err="1"/>
              <a:t>cryptokitties</a:t>
            </a:r>
            <a:r>
              <a:rPr lang="en-AU" sz="1900" dirty="0"/>
              <a:t> </a:t>
            </a:r>
            <a:r>
              <a:rPr lang="en-AU" sz="1900" dirty="0">
                <a:hlinkClick r:id="rId5">
                  <a:extLst>
                    <a:ext uri="{A12FA001-AC4F-418D-AE19-62706E023703}">
                      <ahyp:hlinkClr xmlns:ahyp="http://schemas.microsoft.com/office/drawing/2018/hyperlinkcolor" val="tx"/>
                    </a:ext>
                  </a:extLst>
                </a:hlinkClick>
              </a:rPr>
              <a:t>https://www.cryptokitties.co/</a:t>
            </a:r>
            <a:r>
              <a:rPr lang="en-AU" sz="1900" dirty="0"/>
              <a:t> </a:t>
            </a:r>
          </a:p>
          <a:p>
            <a:pPr lvl="2"/>
            <a:r>
              <a:rPr lang="en-AU" dirty="0"/>
              <a:t>Kitties are non-fungible, individual, &amp; their appearance depends on individual features</a:t>
            </a:r>
          </a:p>
        </p:txBody>
      </p:sp>
      <p:sp>
        <p:nvSpPr>
          <p:cNvPr id="4" name="Footer Placeholder 3">
            <a:extLst>
              <a:ext uri="{FF2B5EF4-FFF2-40B4-BE49-F238E27FC236}">
                <a16:creationId xmlns:a16="http://schemas.microsoft.com/office/drawing/2014/main" id="{4CBC8696-A834-4CB3-A46B-4ADED6FD6102}"/>
              </a:ext>
            </a:extLst>
          </p:cNvPr>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a:extLst>
              <a:ext uri="{FF2B5EF4-FFF2-40B4-BE49-F238E27FC236}">
                <a16:creationId xmlns:a16="http://schemas.microsoft.com/office/drawing/2014/main" id="{2189261B-0E28-4A5D-85AA-A115C63F0060}"/>
              </a:ext>
            </a:extLst>
          </p:cNvPr>
          <p:cNvSpPr>
            <a:spLocks noGrp="1"/>
          </p:cNvSpPr>
          <p:nvPr>
            <p:ph type="sldNum" sz="quarter" idx="11"/>
          </p:nvPr>
        </p:nvSpPr>
        <p:spPr/>
        <p:txBody>
          <a:bodyPr/>
          <a:lstStyle/>
          <a:p>
            <a:fld id="{2ABE124A-B5C5-46E0-B944-45307B126769}" type="slidenum">
              <a:rPr lang="en-AU" smtClean="0"/>
              <a:pPr/>
              <a:t>42</a:t>
            </a:fld>
            <a:r>
              <a:rPr lang="en-AU"/>
              <a:t>  |</a:t>
            </a:r>
            <a:endParaRPr lang="en-AU" dirty="0"/>
          </a:p>
        </p:txBody>
      </p:sp>
      <p:pic>
        <p:nvPicPr>
          <p:cNvPr id="8" name="Picture 7">
            <a:extLst>
              <a:ext uri="{FF2B5EF4-FFF2-40B4-BE49-F238E27FC236}">
                <a16:creationId xmlns:a16="http://schemas.microsoft.com/office/drawing/2014/main" id="{3DED6D64-420D-45B0-A5BA-43EDF1AD38FA}"/>
              </a:ext>
            </a:extLst>
          </p:cNvPr>
          <p:cNvPicPr>
            <a:picLocks noChangeAspect="1"/>
          </p:cNvPicPr>
          <p:nvPr/>
        </p:nvPicPr>
        <p:blipFill>
          <a:blip r:embed="rId6"/>
          <a:stretch>
            <a:fillRect/>
          </a:stretch>
        </p:blipFill>
        <p:spPr>
          <a:xfrm>
            <a:off x="7884368" y="2497460"/>
            <a:ext cx="1153328" cy="924165"/>
          </a:xfrm>
          <a:prstGeom prst="rect">
            <a:avLst/>
          </a:prstGeom>
        </p:spPr>
      </p:pic>
    </p:spTree>
    <p:extLst>
      <p:ext uri="{BB962C8B-B14F-4D97-AF65-F5344CB8AC3E}">
        <p14:creationId xmlns:p14="http://schemas.microsoft.com/office/powerpoint/2010/main" val="4222353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1ECAC-6ABB-4314-BA81-EBFE33046E80}"/>
              </a:ext>
            </a:extLst>
          </p:cNvPr>
          <p:cNvSpPr>
            <a:spLocks noGrp="1"/>
          </p:cNvSpPr>
          <p:nvPr>
            <p:ph type="title"/>
          </p:nvPr>
        </p:nvSpPr>
        <p:spPr/>
        <p:txBody>
          <a:bodyPr>
            <a:normAutofit/>
          </a:bodyPr>
          <a:lstStyle/>
          <a:p>
            <a:r>
              <a:rPr lang="en-AU" dirty="0"/>
              <a:t>Smart Contracts Best Practices</a:t>
            </a:r>
            <a:endParaRPr lang="en-AU" noProof="0" dirty="0"/>
          </a:p>
        </p:txBody>
      </p:sp>
      <p:sp>
        <p:nvSpPr>
          <p:cNvPr id="3" name="Content Placeholder 2">
            <a:extLst>
              <a:ext uri="{FF2B5EF4-FFF2-40B4-BE49-F238E27FC236}">
                <a16:creationId xmlns:a16="http://schemas.microsoft.com/office/drawing/2014/main" id="{C29F4876-BFAD-4C63-8C4A-E78C7BEDC051}"/>
              </a:ext>
            </a:extLst>
          </p:cNvPr>
          <p:cNvSpPr>
            <a:spLocks noGrp="1"/>
          </p:cNvSpPr>
          <p:nvPr>
            <p:ph idx="1"/>
          </p:nvPr>
        </p:nvSpPr>
        <p:spPr>
          <a:xfrm>
            <a:off x="419100" y="1439966"/>
            <a:ext cx="8096250" cy="4225846"/>
          </a:xfrm>
        </p:spPr>
        <p:txBody>
          <a:bodyPr>
            <a:normAutofit fontScale="92500" lnSpcReduction="20000"/>
          </a:bodyPr>
          <a:lstStyle/>
          <a:p>
            <a:r>
              <a:rPr lang="en-AU" noProof="0" dirty="0"/>
              <a:t>Follow the KISS principle: keep it simple, stupid</a:t>
            </a:r>
          </a:p>
          <a:p>
            <a:pPr lvl="1"/>
            <a:r>
              <a:rPr lang="en-AU" noProof="0" dirty="0"/>
              <a:t>Make it readable/understandable, so other developers/technical users can start trusting into your code</a:t>
            </a:r>
          </a:p>
          <a:p>
            <a:r>
              <a:rPr lang="en-AU" noProof="0" dirty="0"/>
              <a:t>Follow best practices, especially around security – there is no “safety net”</a:t>
            </a:r>
          </a:p>
          <a:p>
            <a:r>
              <a:rPr lang="en-AU" noProof="0" dirty="0"/>
              <a:t>Interface of a SC is</a:t>
            </a:r>
            <a:r>
              <a:rPr lang="en-AU" dirty="0"/>
              <a:t>n’t</a:t>
            </a:r>
            <a:r>
              <a:rPr lang="en-AU" noProof="0" dirty="0"/>
              <a:t> visible from the deployed code</a:t>
            </a:r>
          </a:p>
          <a:p>
            <a:pPr lvl="1"/>
            <a:r>
              <a:rPr lang="en-AU" noProof="0" dirty="0"/>
              <a:t>No requirement of the binary code to have a particular structure</a:t>
            </a:r>
          </a:p>
          <a:p>
            <a:pPr lvl="2"/>
            <a:r>
              <a:rPr lang="en-AU" noProof="0" dirty="0"/>
              <a:t>But Solidity compiler establishes a particular structure</a:t>
            </a:r>
          </a:p>
          <a:p>
            <a:pPr lvl="2"/>
            <a:r>
              <a:rPr lang="en-AU" noProof="0" dirty="0"/>
              <a:t>This structure needs to be known to the caller – i.e., a TX invoking a SC method must be aware of this structure &amp; be constructed accordingly</a:t>
            </a:r>
          </a:p>
          <a:p>
            <a:r>
              <a:rPr lang="en-AU" noProof="0" dirty="0"/>
              <a:t>Make the code available to potential users (e.g., open source), or at least the interface</a:t>
            </a:r>
          </a:p>
          <a:p>
            <a:pPr lvl="1"/>
            <a:r>
              <a:rPr lang="en-AU" noProof="0" dirty="0"/>
              <a:t>Many interface standards proposed, e.g., ERC-20</a:t>
            </a:r>
          </a:p>
          <a:p>
            <a:r>
              <a:rPr lang="en-AU" dirty="0"/>
              <a:t>Always look at online documentation</a:t>
            </a:r>
          </a:p>
          <a:p>
            <a:pPr lvl="1"/>
            <a:r>
              <a:rPr lang="en-AU" dirty="0"/>
              <a:t>Solidity is under very active development &amp; changes are frequent</a:t>
            </a:r>
            <a:endParaRPr lang="en-AU" noProof="0" dirty="0"/>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43</a:t>
            </a:fld>
            <a:r>
              <a:rPr lang="en-AU" dirty="0"/>
              <a:t>  |</a:t>
            </a:r>
          </a:p>
        </p:txBody>
      </p:sp>
    </p:spTree>
    <p:extLst>
      <p:ext uri="{BB962C8B-B14F-4D97-AF65-F5344CB8AC3E}">
        <p14:creationId xmlns:p14="http://schemas.microsoft.com/office/powerpoint/2010/main" val="33373325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B592F80-FA0C-4863-9225-651F30A2A2AB}"/>
              </a:ext>
            </a:extLst>
          </p:cNvPr>
          <p:cNvSpPr>
            <a:spLocks noGrp="1"/>
          </p:cNvSpPr>
          <p:nvPr>
            <p:ph idx="1"/>
          </p:nvPr>
        </p:nvSpPr>
        <p:spPr>
          <a:xfrm>
            <a:off x="251522" y="1723100"/>
            <a:ext cx="8640958" cy="710405"/>
          </a:xfrm>
        </p:spPr>
        <p:txBody>
          <a:bodyPr>
            <a:normAutofit/>
          </a:bodyPr>
          <a:lstStyle/>
          <a:p>
            <a:r>
              <a:rPr lang="en-AU" dirty="0"/>
              <a:t>Mark True or False for each the following statements about a Bitcoin &amp; Ethereum</a:t>
            </a:r>
          </a:p>
        </p:txBody>
      </p:sp>
      <p:sp>
        <p:nvSpPr>
          <p:cNvPr id="3" name="Title 2">
            <a:extLst>
              <a:ext uri="{FF2B5EF4-FFF2-40B4-BE49-F238E27FC236}">
                <a16:creationId xmlns:a16="http://schemas.microsoft.com/office/drawing/2014/main" id="{C4E1C189-48C5-47E1-91D6-E6FC81927951}"/>
              </a:ext>
            </a:extLst>
          </p:cNvPr>
          <p:cNvSpPr>
            <a:spLocks noGrp="1"/>
          </p:cNvSpPr>
          <p:nvPr>
            <p:ph type="title"/>
          </p:nvPr>
        </p:nvSpPr>
        <p:spPr/>
        <p:txBody>
          <a:bodyPr/>
          <a:lstStyle/>
          <a:p>
            <a:r>
              <a:rPr lang="en-AU" dirty="0"/>
              <a:t>Question</a:t>
            </a:r>
          </a:p>
        </p:txBody>
      </p:sp>
      <p:sp>
        <p:nvSpPr>
          <p:cNvPr id="4" name="Footer Placeholder 3">
            <a:extLst>
              <a:ext uri="{FF2B5EF4-FFF2-40B4-BE49-F238E27FC236}">
                <a16:creationId xmlns:a16="http://schemas.microsoft.com/office/drawing/2014/main" id="{9A9258C8-19BC-4A2B-982D-646E43870A11}"/>
              </a:ext>
            </a:extLst>
          </p:cNvPr>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a:extLst>
              <a:ext uri="{FF2B5EF4-FFF2-40B4-BE49-F238E27FC236}">
                <a16:creationId xmlns:a16="http://schemas.microsoft.com/office/drawing/2014/main" id="{48DFC14B-3540-4C7E-A3AF-F8A5A6BDA8F2}"/>
              </a:ext>
            </a:extLst>
          </p:cNvPr>
          <p:cNvSpPr>
            <a:spLocks noGrp="1"/>
          </p:cNvSpPr>
          <p:nvPr>
            <p:ph type="sldNum" sz="quarter" idx="11"/>
          </p:nvPr>
        </p:nvSpPr>
        <p:spPr/>
        <p:txBody>
          <a:bodyPr/>
          <a:lstStyle/>
          <a:p>
            <a:fld id="{2ABE124A-B5C5-46E0-B944-45307B126769}" type="slidenum">
              <a:rPr lang="en-AU" smtClean="0"/>
              <a:pPr/>
              <a:t>44</a:t>
            </a:fld>
            <a:r>
              <a:rPr lang="en-AU" dirty="0"/>
              <a:t>  |</a:t>
            </a:r>
          </a:p>
        </p:txBody>
      </p:sp>
      <p:graphicFrame>
        <p:nvGraphicFramePr>
          <p:cNvPr id="6" name="Table 6">
            <a:extLst>
              <a:ext uri="{FF2B5EF4-FFF2-40B4-BE49-F238E27FC236}">
                <a16:creationId xmlns:a16="http://schemas.microsoft.com/office/drawing/2014/main" id="{C2E6979F-A84A-4B74-8A98-9DAC14E0A9F1}"/>
              </a:ext>
            </a:extLst>
          </p:cNvPr>
          <p:cNvGraphicFramePr>
            <a:graphicFrameLocks noGrp="1"/>
          </p:cNvGraphicFramePr>
          <p:nvPr>
            <p:extLst>
              <p:ext uri="{D42A27DB-BD31-4B8C-83A1-F6EECF244321}">
                <p14:modId xmlns:p14="http://schemas.microsoft.com/office/powerpoint/2010/main" val="478339638"/>
              </p:ext>
            </p:extLst>
          </p:nvPr>
        </p:nvGraphicFramePr>
        <p:xfrm>
          <a:off x="359912" y="2551243"/>
          <a:ext cx="8424176" cy="2763520"/>
        </p:xfrm>
        <a:graphic>
          <a:graphicData uri="http://schemas.openxmlformats.org/drawingml/2006/table">
            <a:tbl>
              <a:tblPr firstRow="1" bandRow="1">
                <a:tableStyleId>{5C22544A-7EE6-4342-B048-85BDC9FD1C3A}</a:tableStyleId>
              </a:tblPr>
              <a:tblGrid>
                <a:gridCol w="6840000">
                  <a:extLst>
                    <a:ext uri="{9D8B030D-6E8A-4147-A177-3AD203B41FA5}">
                      <a16:colId xmlns:a16="http://schemas.microsoft.com/office/drawing/2014/main" val="1782155876"/>
                    </a:ext>
                  </a:extLst>
                </a:gridCol>
                <a:gridCol w="792176">
                  <a:extLst>
                    <a:ext uri="{9D8B030D-6E8A-4147-A177-3AD203B41FA5}">
                      <a16:colId xmlns:a16="http://schemas.microsoft.com/office/drawing/2014/main" val="2823428764"/>
                    </a:ext>
                  </a:extLst>
                </a:gridCol>
                <a:gridCol w="792000">
                  <a:extLst>
                    <a:ext uri="{9D8B030D-6E8A-4147-A177-3AD203B41FA5}">
                      <a16:colId xmlns:a16="http://schemas.microsoft.com/office/drawing/2014/main" val="1035594307"/>
                    </a:ext>
                  </a:extLst>
                </a:gridCol>
              </a:tblGrid>
              <a:tr h="370840">
                <a:tc>
                  <a:txBody>
                    <a:bodyPr/>
                    <a:lstStyle/>
                    <a:p>
                      <a:endParaRPr lang="en-AU" dirty="0"/>
                    </a:p>
                  </a:txBody>
                  <a:tcPr/>
                </a:tc>
                <a:tc>
                  <a:txBody>
                    <a:bodyPr/>
                    <a:lstStyle/>
                    <a:p>
                      <a:pPr algn="ctr"/>
                      <a:r>
                        <a:rPr lang="en-AU" dirty="0"/>
                        <a:t>True</a:t>
                      </a:r>
                    </a:p>
                  </a:txBody>
                  <a:tcPr/>
                </a:tc>
                <a:tc>
                  <a:txBody>
                    <a:bodyPr/>
                    <a:lstStyle/>
                    <a:p>
                      <a:pPr algn="ctr"/>
                      <a:r>
                        <a:rPr lang="en-AU" dirty="0"/>
                        <a:t>False</a:t>
                      </a:r>
                    </a:p>
                  </a:txBody>
                  <a:tcPr/>
                </a:tc>
                <a:extLst>
                  <a:ext uri="{0D108BD9-81ED-4DB2-BD59-A6C34878D82A}">
                    <a16:rowId xmlns:a16="http://schemas.microsoft.com/office/drawing/2014/main" val="1986046296"/>
                  </a:ext>
                </a:extLst>
              </a:tr>
              <a:tr h="370840">
                <a:tc>
                  <a:txBody>
                    <a:bodyPr/>
                    <a:lstStyle/>
                    <a:p>
                      <a:r>
                        <a:rPr lang="en-AU" dirty="0"/>
                        <a:t>Immutability in both Bitcoin and Ethereum is probabilistic</a:t>
                      </a:r>
                    </a:p>
                  </a:txBody>
                  <a:tcPr/>
                </a:tc>
                <a:tc>
                  <a:txBody>
                    <a:bodyPr/>
                    <a:lstStyle/>
                    <a:p>
                      <a:pPr algn="ctr"/>
                      <a:endParaRPr lang="en-AU" b="1" dirty="0">
                        <a:solidFill>
                          <a:srgbClr val="00B050"/>
                        </a:solidFill>
                      </a:endParaRPr>
                    </a:p>
                  </a:txBody>
                  <a:tcPr/>
                </a:tc>
                <a:tc>
                  <a:txBody>
                    <a:bodyPr/>
                    <a:lstStyle/>
                    <a:p>
                      <a:pPr algn="ctr"/>
                      <a:endParaRPr lang="en-AU" b="1" dirty="0">
                        <a:solidFill>
                          <a:srgbClr val="00B050"/>
                        </a:solidFill>
                      </a:endParaRPr>
                    </a:p>
                  </a:txBody>
                  <a:tcPr/>
                </a:tc>
                <a:extLst>
                  <a:ext uri="{0D108BD9-81ED-4DB2-BD59-A6C34878D82A}">
                    <a16:rowId xmlns:a16="http://schemas.microsoft.com/office/drawing/2014/main" val="3229766117"/>
                  </a:ext>
                </a:extLst>
              </a:tr>
              <a:tr h="370840">
                <a:tc>
                  <a:txBody>
                    <a:bodyPr/>
                    <a:lstStyle/>
                    <a:p>
                      <a:r>
                        <a:rPr lang="en-AU" dirty="0"/>
                        <a:t>Bitcoin uses account-balance model to keep track of assets while Ethereum uses UTXOs</a:t>
                      </a:r>
                    </a:p>
                  </a:txBody>
                  <a:tcPr/>
                </a:tc>
                <a:tc>
                  <a:txBody>
                    <a:bodyPr/>
                    <a:lstStyle/>
                    <a:p>
                      <a:pPr algn="ctr"/>
                      <a:endParaRPr lang="en-AU" b="1" dirty="0">
                        <a:solidFill>
                          <a:srgbClr val="00B050"/>
                        </a:solidFill>
                      </a:endParaRPr>
                    </a:p>
                  </a:txBody>
                  <a:tcPr/>
                </a:tc>
                <a:tc>
                  <a:txBody>
                    <a:bodyPr/>
                    <a:lstStyle/>
                    <a:p>
                      <a:pPr algn="ctr"/>
                      <a:endParaRPr lang="en-AU" b="1" dirty="0">
                        <a:solidFill>
                          <a:srgbClr val="00B050"/>
                        </a:solidFill>
                      </a:endParaRPr>
                    </a:p>
                  </a:txBody>
                  <a:tcPr/>
                </a:tc>
                <a:extLst>
                  <a:ext uri="{0D108BD9-81ED-4DB2-BD59-A6C34878D82A}">
                    <a16:rowId xmlns:a16="http://schemas.microsoft.com/office/drawing/2014/main" val="425814248"/>
                  </a:ext>
                </a:extLst>
              </a:tr>
              <a:tr h="370840">
                <a:tc>
                  <a:txBody>
                    <a:bodyPr/>
                    <a:lstStyle/>
                    <a:p>
                      <a:r>
                        <a:rPr lang="en-AU" dirty="0"/>
                        <a:t>Bitcoin TXs from the same account are ordered using a nonce</a:t>
                      </a:r>
                    </a:p>
                  </a:txBody>
                  <a:tcPr/>
                </a:tc>
                <a:tc>
                  <a:txBody>
                    <a:bodyPr/>
                    <a:lstStyle/>
                    <a:p>
                      <a:pPr algn="ctr"/>
                      <a:endParaRPr lang="en-AU" b="1" dirty="0">
                        <a:solidFill>
                          <a:srgbClr val="00B050"/>
                        </a:solidFill>
                      </a:endParaRPr>
                    </a:p>
                  </a:txBody>
                  <a:tcPr/>
                </a:tc>
                <a:tc>
                  <a:txBody>
                    <a:bodyPr/>
                    <a:lstStyle/>
                    <a:p>
                      <a:pPr algn="ctr"/>
                      <a:endParaRPr lang="en-AU" b="1" dirty="0">
                        <a:solidFill>
                          <a:srgbClr val="00B050"/>
                        </a:solidFill>
                      </a:endParaRPr>
                    </a:p>
                  </a:txBody>
                  <a:tcPr/>
                </a:tc>
                <a:extLst>
                  <a:ext uri="{0D108BD9-81ED-4DB2-BD59-A6C34878D82A}">
                    <a16:rowId xmlns:a16="http://schemas.microsoft.com/office/drawing/2014/main" val="333393551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Even through a TX got included in a block, it may eventually get dropped</a:t>
                      </a:r>
                    </a:p>
                  </a:txBody>
                  <a:tcPr/>
                </a:tc>
                <a:tc>
                  <a:txBody>
                    <a:bodyPr/>
                    <a:lstStyle/>
                    <a:p>
                      <a:pPr algn="ctr"/>
                      <a:endParaRPr lang="en-AU" b="1" dirty="0">
                        <a:solidFill>
                          <a:srgbClr val="00B05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AU" b="1" dirty="0">
                        <a:solidFill>
                          <a:srgbClr val="00B050"/>
                        </a:solidFill>
                      </a:endParaRPr>
                    </a:p>
                  </a:txBody>
                  <a:tcPr/>
                </a:tc>
                <a:extLst>
                  <a:ext uri="{0D108BD9-81ED-4DB2-BD59-A6C34878D82A}">
                    <a16:rowId xmlns:a16="http://schemas.microsoft.com/office/drawing/2014/main" val="7607663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Compared to Bitcoin throughput of Ethereum is higher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AU" b="1" dirty="0">
                        <a:solidFill>
                          <a:srgbClr val="00B050"/>
                        </a:solidFill>
                      </a:endParaRPr>
                    </a:p>
                  </a:txBody>
                  <a:tcPr/>
                </a:tc>
                <a:tc>
                  <a:txBody>
                    <a:bodyPr/>
                    <a:lstStyle/>
                    <a:p>
                      <a:pPr algn="ctr"/>
                      <a:endParaRPr lang="en-AU" b="1" dirty="0">
                        <a:solidFill>
                          <a:srgbClr val="00B050"/>
                        </a:solidFill>
                      </a:endParaRPr>
                    </a:p>
                  </a:txBody>
                  <a:tcPr/>
                </a:tc>
                <a:extLst>
                  <a:ext uri="{0D108BD9-81ED-4DB2-BD59-A6C34878D82A}">
                    <a16:rowId xmlns:a16="http://schemas.microsoft.com/office/drawing/2014/main" val="3637828416"/>
                  </a:ext>
                </a:extLst>
              </a:tr>
            </a:tbl>
          </a:graphicData>
        </a:graphic>
      </p:graphicFrame>
      <p:sp>
        <p:nvSpPr>
          <p:cNvPr id="8" name="Rectangle 7">
            <a:extLst>
              <a:ext uri="{FF2B5EF4-FFF2-40B4-BE49-F238E27FC236}">
                <a16:creationId xmlns:a16="http://schemas.microsoft.com/office/drawing/2014/main" id="{47FFB6E9-0DD9-4AF8-96A9-059ACDEEA544}"/>
              </a:ext>
            </a:extLst>
          </p:cNvPr>
          <p:cNvSpPr/>
          <p:nvPr/>
        </p:nvSpPr>
        <p:spPr>
          <a:xfrm>
            <a:off x="7380312" y="2927314"/>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9" name="Rectangle 8">
            <a:extLst>
              <a:ext uri="{FF2B5EF4-FFF2-40B4-BE49-F238E27FC236}">
                <a16:creationId xmlns:a16="http://schemas.microsoft.com/office/drawing/2014/main" id="{99B2A952-605D-4369-9550-3C9A6365C50C}"/>
              </a:ext>
            </a:extLst>
          </p:cNvPr>
          <p:cNvSpPr/>
          <p:nvPr/>
        </p:nvSpPr>
        <p:spPr>
          <a:xfrm>
            <a:off x="8172400" y="3291928"/>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10" name="Rectangle 9">
            <a:extLst>
              <a:ext uri="{FF2B5EF4-FFF2-40B4-BE49-F238E27FC236}">
                <a16:creationId xmlns:a16="http://schemas.microsoft.com/office/drawing/2014/main" id="{CA387ECF-E166-42C8-B96B-5562689B2475}"/>
              </a:ext>
            </a:extLst>
          </p:cNvPr>
          <p:cNvSpPr/>
          <p:nvPr/>
        </p:nvSpPr>
        <p:spPr>
          <a:xfrm>
            <a:off x="8143655" y="3934013"/>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11" name="Rectangle 10">
            <a:extLst>
              <a:ext uri="{FF2B5EF4-FFF2-40B4-BE49-F238E27FC236}">
                <a16:creationId xmlns:a16="http://schemas.microsoft.com/office/drawing/2014/main" id="{74B2B7C5-CB9F-4046-B710-85AD6678F0D1}"/>
              </a:ext>
            </a:extLst>
          </p:cNvPr>
          <p:cNvSpPr/>
          <p:nvPr/>
        </p:nvSpPr>
        <p:spPr>
          <a:xfrm>
            <a:off x="7400129" y="4450712"/>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12" name="Rectangle 11">
            <a:extLst>
              <a:ext uri="{FF2B5EF4-FFF2-40B4-BE49-F238E27FC236}">
                <a16:creationId xmlns:a16="http://schemas.microsoft.com/office/drawing/2014/main" id="{A7295C8A-533C-4D56-BC25-BDDB121E49AC}"/>
              </a:ext>
            </a:extLst>
          </p:cNvPr>
          <p:cNvSpPr/>
          <p:nvPr/>
        </p:nvSpPr>
        <p:spPr>
          <a:xfrm>
            <a:off x="7380312" y="4945431"/>
            <a:ext cx="357790" cy="369332"/>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Tree>
    <p:extLst>
      <p:ext uri="{BB962C8B-B14F-4D97-AF65-F5344CB8AC3E}">
        <p14:creationId xmlns:p14="http://schemas.microsoft.com/office/powerpoint/2010/main" val="409918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Hyperledger</a:t>
            </a:r>
          </a:p>
        </p:txBody>
      </p:sp>
    </p:spTree>
    <p:extLst>
      <p:ext uri="{BB962C8B-B14F-4D97-AF65-F5344CB8AC3E}">
        <p14:creationId xmlns:p14="http://schemas.microsoft.com/office/powerpoint/2010/main" val="1450790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CEC6DEA-CCFF-4374-BBD7-C316E89551A3}"/>
              </a:ext>
            </a:extLst>
          </p:cNvPr>
          <p:cNvSpPr>
            <a:spLocks noGrp="1"/>
          </p:cNvSpPr>
          <p:nvPr>
            <p:ph type="title"/>
          </p:nvPr>
        </p:nvSpPr>
        <p:spPr/>
        <p:txBody>
          <a:bodyPr/>
          <a:lstStyle/>
          <a:p>
            <a:r>
              <a:rPr lang="en-AU" dirty="0"/>
              <a:t>Hyperledger</a:t>
            </a:r>
          </a:p>
        </p:txBody>
      </p:sp>
      <p:sp>
        <p:nvSpPr>
          <p:cNvPr id="7" name="Content Placeholder 6">
            <a:extLst>
              <a:ext uri="{FF2B5EF4-FFF2-40B4-BE49-F238E27FC236}">
                <a16:creationId xmlns:a16="http://schemas.microsoft.com/office/drawing/2014/main" id="{72480FFD-97FA-4989-BB87-60857341FF1F}"/>
              </a:ext>
            </a:extLst>
          </p:cNvPr>
          <p:cNvSpPr>
            <a:spLocks noGrp="1"/>
          </p:cNvSpPr>
          <p:nvPr>
            <p:ph idx="1"/>
          </p:nvPr>
        </p:nvSpPr>
        <p:spPr>
          <a:xfrm>
            <a:off x="323528" y="1633364"/>
            <a:ext cx="7048058" cy="3890476"/>
          </a:xfrm>
        </p:spPr>
        <p:txBody>
          <a:bodyPr>
            <a:normAutofit lnSpcReduction="10000"/>
          </a:bodyPr>
          <a:lstStyle/>
          <a:p>
            <a:r>
              <a:rPr lang="en-US" dirty="0"/>
              <a:t>Hyperledger is an umbrella project of a set of open source blockchains &amp; related tools</a:t>
            </a:r>
          </a:p>
          <a:p>
            <a:pPr lvl="1"/>
            <a:r>
              <a:rPr lang="en-US" dirty="0"/>
              <a:t>Global collaboration, hosted by the Linux Foundation since Dec. 2015</a:t>
            </a:r>
          </a:p>
          <a:p>
            <a:r>
              <a:rPr lang="en-US" dirty="0"/>
              <a:t>Hyperledger Fabric is a business blockchain framework</a:t>
            </a:r>
          </a:p>
          <a:p>
            <a:pPr lvl="1"/>
            <a:r>
              <a:rPr lang="en-US" dirty="0"/>
              <a:t>Modular architecture</a:t>
            </a:r>
          </a:p>
          <a:p>
            <a:pPr lvl="1"/>
            <a:r>
              <a:rPr lang="en-US" dirty="0"/>
              <a:t>Configuration allows changing consensus algorithm</a:t>
            </a:r>
          </a:p>
          <a:p>
            <a:pPr lvl="1"/>
            <a:r>
              <a:rPr lang="en-US" dirty="0"/>
              <a:t>Private &amp; permissioned blockchain</a:t>
            </a:r>
          </a:p>
          <a:p>
            <a:pPr lvl="1"/>
            <a:r>
              <a:rPr lang="en-US" dirty="0"/>
              <a:t>Smart contracts are called </a:t>
            </a:r>
            <a:r>
              <a:rPr lang="en-US" i="1" dirty="0" err="1"/>
              <a:t>Chaincode</a:t>
            </a:r>
            <a:r>
              <a:rPr lang="en-US" i="1" dirty="0"/>
              <a:t> – </a:t>
            </a:r>
            <a:r>
              <a:rPr lang="en-AU" dirty="0"/>
              <a:t>Go, node.js, or Java</a:t>
            </a:r>
            <a:endParaRPr lang="en-US" i="1" dirty="0"/>
          </a:p>
          <a:p>
            <a:r>
              <a:rPr lang="en-US" dirty="0"/>
              <a:t>No concept of TX fee</a:t>
            </a:r>
          </a:p>
          <a:p>
            <a:r>
              <a:rPr lang="en-US" dirty="0"/>
              <a:t>Can achieve much higher TX throughput with low latency</a:t>
            </a:r>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46</a:t>
            </a:fld>
            <a:r>
              <a:rPr lang="en-AU" dirty="0"/>
              <a:t>  |</a:t>
            </a:r>
          </a:p>
        </p:txBody>
      </p:sp>
      <p:pic>
        <p:nvPicPr>
          <p:cNvPr id="8" name="Picture 8" descr="See the source image">
            <a:extLst>
              <a:ext uri="{FF2B5EF4-FFF2-40B4-BE49-F238E27FC236}">
                <a16:creationId xmlns:a16="http://schemas.microsoft.com/office/drawing/2014/main" id="{D1AEB450-318D-45C9-A28C-7FD1C11101FA}"/>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8500" r="19288"/>
          <a:stretch/>
        </p:blipFill>
        <p:spPr bwMode="auto">
          <a:xfrm>
            <a:off x="7371586" y="150939"/>
            <a:ext cx="1620000" cy="79205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BE72301-2934-4A94-A81E-197490D73C66}"/>
              </a:ext>
            </a:extLst>
          </p:cNvPr>
          <p:cNvPicPr>
            <a:picLocks noChangeAspect="1"/>
          </p:cNvPicPr>
          <p:nvPr/>
        </p:nvPicPr>
        <p:blipFill>
          <a:blip r:embed="rId4"/>
          <a:stretch>
            <a:fillRect/>
          </a:stretch>
        </p:blipFill>
        <p:spPr>
          <a:xfrm>
            <a:off x="7371586" y="2212618"/>
            <a:ext cx="1466850" cy="933450"/>
          </a:xfrm>
          <a:prstGeom prst="rect">
            <a:avLst/>
          </a:prstGeom>
        </p:spPr>
      </p:pic>
      <p:pic>
        <p:nvPicPr>
          <p:cNvPr id="5" name="Picture 4">
            <a:extLst>
              <a:ext uri="{FF2B5EF4-FFF2-40B4-BE49-F238E27FC236}">
                <a16:creationId xmlns:a16="http://schemas.microsoft.com/office/drawing/2014/main" id="{372DB143-CD4C-4B6A-9F69-F77E15BC38B3}"/>
              </a:ext>
            </a:extLst>
          </p:cNvPr>
          <p:cNvPicPr>
            <a:picLocks noChangeAspect="1"/>
          </p:cNvPicPr>
          <p:nvPr/>
        </p:nvPicPr>
        <p:blipFill>
          <a:blip r:embed="rId5"/>
          <a:stretch>
            <a:fillRect/>
          </a:stretch>
        </p:blipFill>
        <p:spPr>
          <a:xfrm>
            <a:off x="7147802" y="992963"/>
            <a:ext cx="1876425" cy="1152525"/>
          </a:xfrm>
          <a:prstGeom prst="rect">
            <a:avLst/>
          </a:prstGeom>
        </p:spPr>
      </p:pic>
      <p:pic>
        <p:nvPicPr>
          <p:cNvPr id="9" name="Picture 8">
            <a:extLst>
              <a:ext uri="{FF2B5EF4-FFF2-40B4-BE49-F238E27FC236}">
                <a16:creationId xmlns:a16="http://schemas.microsoft.com/office/drawing/2014/main" id="{BEDC3726-170D-4044-9314-6020845FCA88}"/>
              </a:ext>
            </a:extLst>
          </p:cNvPr>
          <p:cNvPicPr>
            <a:picLocks noChangeAspect="1"/>
          </p:cNvPicPr>
          <p:nvPr/>
        </p:nvPicPr>
        <p:blipFill>
          <a:blip r:embed="rId6"/>
          <a:stretch>
            <a:fillRect/>
          </a:stretch>
        </p:blipFill>
        <p:spPr>
          <a:xfrm>
            <a:off x="7371586" y="3306254"/>
            <a:ext cx="1581150" cy="1123950"/>
          </a:xfrm>
          <a:prstGeom prst="rect">
            <a:avLst/>
          </a:prstGeom>
        </p:spPr>
      </p:pic>
      <p:pic>
        <p:nvPicPr>
          <p:cNvPr id="10" name="Picture 9">
            <a:extLst>
              <a:ext uri="{FF2B5EF4-FFF2-40B4-BE49-F238E27FC236}">
                <a16:creationId xmlns:a16="http://schemas.microsoft.com/office/drawing/2014/main" id="{8AE75748-A00A-43DB-9191-480D468E3D4D}"/>
              </a:ext>
            </a:extLst>
          </p:cNvPr>
          <p:cNvPicPr>
            <a:picLocks noChangeAspect="1"/>
          </p:cNvPicPr>
          <p:nvPr/>
        </p:nvPicPr>
        <p:blipFill>
          <a:blip r:embed="rId7"/>
          <a:stretch>
            <a:fillRect/>
          </a:stretch>
        </p:blipFill>
        <p:spPr>
          <a:xfrm>
            <a:off x="7430204" y="4515403"/>
            <a:ext cx="1495425" cy="904875"/>
          </a:xfrm>
          <a:prstGeom prst="rect">
            <a:avLst/>
          </a:prstGeom>
        </p:spPr>
      </p:pic>
    </p:spTree>
    <p:extLst>
      <p:ext uri="{BB962C8B-B14F-4D97-AF65-F5344CB8AC3E}">
        <p14:creationId xmlns:p14="http://schemas.microsoft.com/office/powerpoint/2010/main" val="9869378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5">
            <a:extLst>
              <a:ext uri="{FF2B5EF4-FFF2-40B4-BE49-F238E27FC236}">
                <a16:creationId xmlns:a16="http://schemas.microsoft.com/office/drawing/2014/main" id="{D3EDF5D6-C23E-4C64-A86B-C4CB54DE047D}"/>
              </a:ext>
            </a:extLst>
          </p:cNvPr>
          <p:cNvPicPr>
            <a:picLocks noChangeAspect="1"/>
          </p:cNvPicPr>
          <p:nvPr/>
        </p:nvPicPr>
        <p:blipFill rotWithShape="1">
          <a:blip r:embed="rId3"/>
          <a:srcRect l="3473"/>
          <a:stretch/>
        </p:blipFill>
        <p:spPr>
          <a:xfrm>
            <a:off x="69251" y="1777380"/>
            <a:ext cx="4541003" cy="2832413"/>
          </a:xfrm>
          <a:prstGeom prst="rect">
            <a:avLst/>
          </a:prstGeom>
        </p:spPr>
      </p:pic>
      <p:sp>
        <p:nvSpPr>
          <p:cNvPr id="2" name="Title 1">
            <a:extLst>
              <a:ext uri="{FF2B5EF4-FFF2-40B4-BE49-F238E27FC236}">
                <a16:creationId xmlns:a16="http://schemas.microsoft.com/office/drawing/2014/main" id="{4802A202-A8BB-4A80-A459-BA21680F9BA8}"/>
              </a:ext>
            </a:extLst>
          </p:cNvPr>
          <p:cNvSpPr>
            <a:spLocks noGrp="1"/>
          </p:cNvSpPr>
          <p:nvPr>
            <p:ph type="title"/>
          </p:nvPr>
        </p:nvSpPr>
        <p:spPr/>
        <p:txBody>
          <a:bodyPr/>
          <a:lstStyle/>
          <a:p>
            <a:r>
              <a:rPr lang="en-US" dirty="0"/>
              <a:t>Hyperledger Fabric Network</a:t>
            </a:r>
            <a:endParaRPr lang="en-AU" dirty="0"/>
          </a:p>
        </p:txBody>
      </p:sp>
      <p:sp>
        <p:nvSpPr>
          <p:cNvPr id="7" name="Content Placeholder 6">
            <a:extLst>
              <a:ext uri="{FF2B5EF4-FFF2-40B4-BE49-F238E27FC236}">
                <a16:creationId xmlns:a16="http://schemas.microsoft.com/office/drawing/2014/main" id="{FF866BA6-311B-40CA-B306-7734440CCBB6}"/>
              </a:ext>
            </a:extLst>
          </p:cNvPr>
          <p:cNvSpPr>
            <a:spLocks noGrp="1"/>
          </p:cNvSpPr>
          <p:nvPr>
            <p:ph idx="1"/>
          </p:nvPr>
        </p:nvSpPr>
        <p:spPr>
          <a:xfrm>
            <a:off x="4427984" y="1563905"/>
            <a:ext cx="4432173" cy="4118675"/>
          </a:xfrm>
        </p:spPr>
        <p:txBody>
          <a:bodyPr>
            <a:normAutofit fontScale="92500" lnSpcReduction="20000"/>
          </a:bodyPr>
          <a:lstStyle/>
          <a:p>
            <a:r>
              <a:rPr lang="en-AU" dirty="0"/>
              <a:t>Membership Service Provider (MSP)</a:t>
            </a:r>
          </a:p>
          <a:p>
            <a:pPr lvl="1"/>
            <a:r>
              <a:rPr lang="en-AU" dirty="0"/>
              <a:t>All participants have known identities</a:t>
            </a:r>
          </a:p>
          <a:p>
            <a:pPr lvl="1"/>
            <a:r>
              <a:rPr lang="en-AU" dirty="0"/>
              <a:t>Participants need to enrol</a:t>
            </a:r>
          </a:p>
          <a:p>
            <a:pPr lvl="1"/>
            <a:r>
              <a:rPr lang="en-AU" dirty="0"/>
              <a:t>MSP is trusted</a:t>
            </a:r>
          </a:p>
          <a:p>
            <a:pPr lvl="1"/>
            <a:r>
              <a:rPr lang="en-AU" dirty="0"/>
              <a:t>Public keys are used as cryptographic certificates tied to organisations, network components, &amp; end users</a:t>
            </a:r>
          </a:p>
          <a:p>
            <a:r>
              <a:rPr lang="en-AU" dirty="0"/>
              <a:t>Channels</a:t>
            </a:r>
          </a:p>
          <a:p>
            <a:pPr lvl="1"/>
            <a:r>
              <a:rPr lang="en-AU" dirty="0"/>
              <a:t>Data access control is applied on network &amp; channel levels</a:t>
            </a:r>
          </a:p>
          <a:p>
            <a:pPr lvl="1"/>
            <a:r>
              <a:rPr lang="en-AU" dirty="0"/>
              <a:t>Built for scenarios where privacy &amp; confidentiality are important </a:t>
            </a:r>
            <a:r>
              <a:rPr lang="en-AU" dirty="0">
                <a:sym typeface="Wingdings" panose="05000000000000000000" pitchFamily="2" charset="2"/>
              </a:rPr>
              <a:t></a:t>
            </a:r>
            <a:r>
              <a:rPr lang="en-AU" dirty="0"/>
              <a:t> reduced transparency is acceptable </a:t>
            </a:r>
          </a:p>
          <a:p>
            <a:pPr lvl="1"/>
            <a:r>
              <a:rPr lang="en-AU" dirty="0"/>
              <a:t>Allow a group of members to create a separate ledger, shared only with that group</a:t>
            </a:r>
          </a:p>
        </p:txBody>
      </p:sp>
      <p:sp>
        <p:nvSpPr>
          <p:cNvPr id="3" name="Footer Placeholder 2"/>
          <p:cNvSpPr>
            <a:spLocks noGrp="1"/>
          </p:cNvSpPr>
          <p:nvPr>
            <p:ph type="ftr" sz="quarter" idx="10"/>
          </p:nvPr>
        </p:nvSpPr>
        <p:spPr/>
        <p:txBody>
          <a:bodyPr/>
          <a:lstStyle/>
          <a:p>
            <a:r>
              <a:rPr lang="en-AU" dirty="0"/>
              <a:t>COMP6452 Software Architecture for Blockchain Applications |  Data61, CSIRO</a:t>
            </a:r>
          </a:p>
        </p:txBody>
      </p:sp>
      <p:sp>
        <p:nvSpPr>
          <p:cNvPr id="4" name="Slide Number Placeholder 3"/>
          <p:cNvSpPr>
            <a:spLocks noGrp="1"/>
          </p:cNvSpPr>
          <p:nvPr>
            <p:ph type="sldNum" sz="quarter" idx="11"/>
          </p:nvPr>
        </p:nvSpPr>
        <p:spPr/>
        <p:txBody>
          <a:bodyPr/>
          <a:lstStyle/>
          <a:p>
            <a:fld id="{2ABE124A-B5C5-46E0-B944-45307B126769}" type="slidenum">
              <a:rPr lang="en-AU" smtClean="0"/>
              <a:pPr/>
              <a:t>47</a:t>
            </a:fld>
            <a:r>
              <a:rPr lang="en-AU" dirty="0"/>
              <a:t>  |</a:t>
            </a:r>
          </a:p>
        </p:txBody>
      </p:sp>
    </p:spTree>
    <p:extLst>
      <p:ext uri="{BB962C8B-B14F-4D97-AF65-F5344CB8AC3E}">
        <p14:creationId xmlns:p14="http://schemas.microsoft.com/office/powerpoint/2010/main" val="22400624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CA53E41-C7C6-404D-A1A0-F5FDE74B0D79}"/>
              </a:ext>
            </a:extLst>
          </p:cNvPr>
          <p:cNvPicPr>
            <a:picLocks noChangeAspect="1"/>
          </p:cNvPicPr>
          <p:nvPr/>
        </p:nvPicPr>
        <p:blipFill>
          <a:blip r:embed="rId3"/>
          <a:stretch>
            <a:fillRect/>
          </a:stretch>
        </p:blipFill>
        <p:spPr>
          <a:xfrm>
            <a:off x="5154679" y="1649115"/>
            <a:ext cx="3926034" cy="2016000"/>
          </a:xfrm>
          <a:prstGeom prst="rect">
            <a:avLst/>
          </a:prstGeom>
        </p:spPr>
      </p:pic>
      <p:sp>
        <p:nvSpPr>
          <p:cNvPr id="2" name="Title 1">
            <a:extLst>
              <a:ext uri="{FF2B5EF4-FFF2-40B4-BE49-F238E27FC236}">
                <a16:creationId xmlns:a16="http://schemas.microsoft.com/office/drawing/2014/main" id="{758E7085-5F12-4FF4-931E-13144D6625C9}"/>
              </a:ext>
            </a:extLst>
          </p:cNvPr>
          <p:cNvSpPr>
            <a:spLocks noGrp="1"/>
          </p:cNvSpPr>
          <p:nvPr>
            <p:ph type="title"/>
          </p:nvPr>
        </p:nvSpPr>
        <p:spPr/>
        <p:txBody>
          <a:bodyPr/>
          <a:lstStyle/>
          <a:p>
            <a:r>
              <a:rPr lang="en-US" dirty="0"/>
              <a:t>Hyperledger Fabric Node Types</a:t>
            </a:r>
            <a:endParaRPr lang="en-AU" dirty="0"/>
          </a:p>
        </p:txBody>
      </p:sp>
      <p:sp>
        <p:nvSpPr>
          <p:cNvPr id="7" name="Content Placeholder 6">
            <a:extLst>
              <a:ext uri="{FF2B5EF4-FFF2-40B4-BE49-F238E27FC236}">
                <a16:creationId xmlns:a16="http://schemas.microsoft.com/office/drawing/2014/main" id="{165C621E-24C3-4CB6-A72C-3DE3B147367E}"/>
              </a:ext>
            </a:extLst>
          </p:cNvPr>
          <p:cNvSpPr>
            <a:spLocks noGrp="1"/>
          </p:cNvSpPr>
          <p:nvPr>
            <p:ph idx="1"/>
          </p:nvPr>
        </p:nvSpPr>
        <p:spPr>
          <a:xfrm>
            <a:off x="251520" y="1583982"/>
            <a:ext cx="4927815" cy="2713678"/>
          </a:xfrm>
        </p:spPr>
        <p:txBody>
          <a:bodyPr>
            <a:normAutofit fontScale="70000" lnSpcReduction="20000"/>
          </a:bodyPr>
          <a:lstStyle/>
          <a:p>
            <a:r>
              <a:rPr lang="en-US" dirty="0"/>
              <a:t>Client </a:t>
            </a:r>
          </a:p>
          <a:p>
            <a:pPr lvl="1"/>
            <a:r>
              <a:rPr lang="en-US" dirty="0"/>
              <a:t>A client connects to peers to communicate with blockchain on behalf of an end user</a:t>
            </a:r>
          </a:p>
          <a:p>
            <a:pPr lvl="1"/>
            <a:r>
              <a:rPr lang="en-US" dirty="0"/>
              <a:t>Can create &amp; send TXs, &amp; observe updates</a:t>
            </a:r>
          </a:p>
          <a:p>
            <a:pPr lvl="1"/>
            <a:r>
              <a:rPr lang="en-US" dirty="0"/>
              <a:t>Can connect to (multiple) channels, but is unaware of other existing channels</a:t>
            </a:r>
          </a:p>
          <a:p>
            <a:r>
              <a:rPr lang="en-US" dirty="0" err="1"/>
              <a:t>Orderer</a:t>
            </a:r>
            <a:r>
              <a:rPr lang="en-US" dirty="0"/>
              <a:t> </a:t>
            </a:r>
          </a:p>
          <a:p>
            <a:pPr lvl="1"/>
            <a:r>
              <a:rPr lang="en-US" dirty="0"/>
              <a:t>Validates &amp; orders TXs into a sequence, then broadcasts them to the network</a:t>
            </a:r>
          </a:p>
          <a:p>
            <a:pPr lvl="1"/>
            <a:r>
              <a:rPr lang="en-US" dirty="0"/>
              <a:t>Provides a communication channels between clients &amp; peers</a:t>
            </a:r>
          </a:p>
          <a:p>
            <a:pPr lvl="1"/>
            <a:r>
              <a:rPr lang="en-US" dirty="0"/>
              <a:t>Set of </a:t>
            </a:r>
            <a:r>
              <a:rPr lang="en-US" dirty="0" err="1"/>
              <a:t>orderers</a:t>
            </a:r>
            <a:r>
              <a:rPr lang="en-US" dirty="0"/>
              <a:t> could be used to support multiple channels &amp; achieve high availability</a:t>
            </a:r>
          </a:p>
        </p:txBody>
      </p:sp>
      <p:sp>
        <p:nvSpPr>
          <p:cNvPr id="9" name="Content Placeholder 6">
            <a:extLst>
              <a:ext uri="{FF2B5EF4-FFF2-40B4-BE49-F238E27FC236}">
                <a16:creationId xmlns:a16="http://schemas.microsoft.com/office/drawing/2014/main" id="{165C621E-24C3-4CB6-A72C-3DE3B147367E}"/>
              </a:ext>
            </a:extLst>
          </p:cNvPr>
          <p:cNvSpPr txBox="1">
            <a:spLocks/>
          </p:cNvSpPr>
          <p:nvPr/>
        </p:nvSpPr>
        <p:spPr>
          <a:xfrm>
            <a:off x="251520" y="4009628"/>
            <a:ext cx="8424936" cy="1224136"/>
          </a:xfrm>
          <a:prstGeom prst="rect">
            <a:avLst/>
          </a:prstGeom>
        </p:spPr>
        <p:txBody>
          <a:bodyPr vert="horz" lIns="0" tIns="0" rIns="0" bIns="0" rtlCol="0">
            <a:normAutofit fontScale="70000" lnSpcReduction="20000"/>
          </a:bodyPr>
          <a:lst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Peer</a:t>
            </a:r>
          </a:p>
          <a:p>
            <a:pPr lvl="1"/>
            <a:r>
              <a:rPr lang="en-US" dirty="0"/>
              <a:t>Receives ordered TXs from the </a:t>
            </a:r>
            <a:r>
              <a:rPr lang="en-US" dirty="0" err="1"/>
              <a:t>orderer</a:t>
            </a:r>
            <a:r>
              <a:rPr lang="en-US" dirty="0"/>
              <a:t>, commits TXs, &amp; maintains the state </a:t>
            </a:r>
          </a:p>
          <a:p>
            <a:pPr lvl="1"/>
            <a:r>
              <a:rPr lang="en-US" dirty="0"/>
              <a:t>Can play a special role like </a:t>
            </a:r>
            <a:r>
              <a:rPr lang="en-US" i="1" dirty="0"/>
              <a:t>endorser</a:t>
            </a:r>
          </a:p>
          <a:p>
            <a:pPr lvl="2"/>
            <a:r>
              <a:rPr lang="en-US" dirty="0"/>
              <a:t>Every TX invoking </a:t>
            </a:r>
            <a:r>
              <a:rPr lang="en-US" dirty="0" err="1"/>
              <a:t>chaincode</a:t>
            </a:r>
            <a:r>
              <a:rPr lang="en-US" dirty="0"/>
              <a:t> needs to be endorsed before being committed</a:t>
            </a:r>
          </a:p>
          <a:p>
            <a:pPr lvl="2"/>
            <a:r>
              <a:rPr lang="en-US" dirty="0" err="1"/>
              <a:t>Chaincode</a:t>
            </a:r>
            <a:r>
              <a:rPr lang="en-US" dirty="0"/>
              <a:t> can specify an endorsement policy that defines the conditions for valid TX endorsement</a:t>
            </a:r>
            <a:endParaRPr lang="en-AU" dirty="0"/>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48</a:t>
            </a:fld>
            <a:r>
              <a:rPr lang="en-AU"/>
              <a:t>  |</a:t>
            </a:r>
            <a:endParaRPr lang="en-AU" dirty="0"/>
          </a:p>
        </p:txBody>
      </p:sp>
    </p:spTree>
    <p:extLst>
      <p:ext uri="{BB962C8B-B14F-4D97-AF65-F5344CB8AC3E}">
        <p14:creationId xmlns:p14="http://schemas.microsoft.com/office/powerpoint/2010/main" val="25783076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9EF28F3-2B9E-4116-81B3-4875758DA66B}"/>
              </a:ext>
            </a:extLst>
          </p:cNvPr>
          <p:cNvPicPr>
            <a:picLocks noChangeAspect="1"/>
          </p:cNvPicPr>
          <p:nvPr/>
        </p:nvPicPr>
        <p:blipFill>
          <a:blip r:embed="rId3"/>
          <a:stretch>
            <a:fillRect/>
          </a:stretch>
        </p:blipFill>
        <p:spPr>
          <a:xfrm>
            <a:off x="2699792" y="1777380"/>
            <a:ext cx="6359324" cy="1800000"/>
          </a:xfrm>
          <a:prstGeom prst="rect">
            <a:avLst/>
          </a:prstGeom>
        </p:spPr>
      </p:pic>
      <p:pic>
        <p:nvPicPr>
          <p:cNvPr id="8" name="Grafik 5">
            <a:extLst>
              <a:ext uri="{FF2B5EF4-FFF2-40B4-BE49-F238E27FC236}">
                <a16:creationId xmlns:a16="http://schemas.microsoft.com/office/drawing/2014/main" id="{76794679-9D00-4A16-B7E8-7BB3B5AF2B04}"/>
              </a:ext>
            </a:extLst>
          </p:cNvPr>
          <p:cNvPicPr>
            <a:picLocks noChangeAspect="1"/>
          </p:cNvPicPr>
          <p:nvPr/>
        </p:nvPicPr>
        <p:blipFill>
          <a:blip r:embed="rId4"/>
          <a:stretch>
            <a:fillRect/>
          </a:stretch>
        </p:blipFill>
        <p:spPr>
          <a:xfrm>
            <a:off x="179512" y="1777380"/>
            <a:ext cx="2626138" cy="3240000"/>
          </a:xfrm>
          <a:prstGeom prst="rect">
            <a:avLst/>
          </a:prstGeom>
        </p:spPr>
      </p:pic>
      <p:sp>
        <p:nvSpPr>
          <p:cNvPr id="2" name="Title 1">
            <a:extLst>
              <a:ext uri="{FF2B5EF4-FFF2-40B4-BE49-F238E27FC236}">
                <a16:creationId xmlns:a16="http://schemas.microsoft.com/office/drawing/2014/main" id="{6624FB2F-6624-402C-BD75-AC43C4B7BE3E}"/>
              </a:ext>
            </a:extLst>
          </p:cNvPr>
          <p:cNvSpPr>
            <a:spLocks noGrp="1"/>
          </p:cNvSpPr>
          <p:nvPr>
            <p:ph type="title"/>
          </p:nvPr>
        </p:nvSpPr>
        <p:spPr/>
        <p:txBody>
          <a:bodyPr/>
          <a:lstStyle/>
          <a:p>
            <a:r>
              <a:rPr lang="en-US" dirty="0"/>
              <a:t>Hyperledger Fabric Transaction Lifecycle</a:t>
            </a:r>
            <a:endParaRPr lang="en-AU" dirty="0"/>
          </a:p>
        </p:txBody>
      </p:sp>
      <p:sp>
        <p:nvSpPr>
          <p:cNvPr id="3" name="Footer Placeholder 2"/>
          <p:cNvSpPr>
            <a:spLocks noGrp="1"/>
          </p:cNvSpPr>
          <p:nvPr>
            <p:ph type="ftr" sz="quarter" idx="10"/>
          </p:nvPr>
        </p:nvSpPr>
        <p:spPr/>
        <p:txBody>
          <a:bodyPr/>
          <a:lstStyle/>
          <a:p>
            <a:r>
              <a:rPr lang="en-AU"/>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49</a:t>
            </a:fld>
            <a:r>
              <a:rPr lang="en-AU"/>
              <a:t>  |</a:t>
            </a:r>
            <a:endParaRPr lang="en-AU" dirty="0"/>
          </a:p>
        </p:txBody>
      </p:sp>
      <p:sp>
        <p:nvSpPr>
          <p:cNvPr id="5" name="Rectangle 4">
            <a:extLst>
              <a:ext uri="{FF2B5EF4-FFF2-40B4-BE49-F238E27FC236}">
                <a16:creationId xmlns:a16="http://schemas.microsoft.com/office/drawing/2014/main" id="{541C7D86-14B1-4FFA-A317-94CAFCAF5A1D}"/>
              </a:ext>
            </a:extLst>
          </p:cNvPr>
          <p:cNvSpPr/>
          <p:nvPr/>
        </p:nvSpPr>
        <p:spPr>
          <a:xfrm>
            <a:off x="4322128" y="3649588"/>
            <a:ext cx="3994288" cy="523220"/>
          </a:xfrm>
          <a:prstGeom prst="rect">
            <a:avLst/>
          </a:prstGeom>
        </p:spPr>
        <p:txBody>
          <a:bodyPr wrap="square">
            <a:spAutoFit/>
          </a:bodyPr>
          <a:lstStyle/>
          <a:p>
            <a:r>
              <a:rPr lang="en-AU" sz="1400" dirty="0">
                <a:solidFill>
                  <a:srgbClr val="010101"/>
                </a:solidFill>
                <a:latin typeface="Lato" panose="020F0502020204030203" pitchFamily="34" charset="0"/>
              </a:rPr>
              <a:t>Recommends Raft - Leader-based, Crash Fault Tolerant (CFT) consensus algorithm</a:t>
            </a:r>
            <a:endParaRPr lang="en-AU" sz="1400" dirty="0"/>
          </a:p>
        </p:txBody>
      </p:sp>
    </p:spTree>
    <p:extLst>
      <p:ext uri="{BB962C8B-B14F-4D97-AF65-F5344CB8AC3E}">
        <p14:creationId xmlns:p14="http://schemas.microsoft.com/office/powerpoint/2010/main" val="2553820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Hashing</a:t>
            </a:r>
          </a:p>
        </p:txBody>
      </p:sp>
      <p:sp>
        <p:nvSpPr>
          <p:cNvPr id="8" name="Content Placeholder 7"/>
          <p:cNvSpPr>
            <a:spLocks noGrp="1"/>
          </p:cNvSpPr>
          <p:nvPr>
            <p:ph idx="1"/>
          </p:nvPr>
        </p:nvSpPr>
        <p:spPr>
          <a:xfrm>
            <a:off x="395536" y="1633364"/>
            <a:ext cx="4532036" cy="3683001"/>
          </a:xfrm>
        </p:spPr>
        <p:txBody>
          <a:bodyPr>
            <a:normAutofit/>
          </a:bodyPr>
          <a:lstStyle/>
          <a:p>
            <a:r>
              <a:rPr lang="en-US" dirty="0"/>
              <a:t>Converts a large amount of data into a small datum</a:t>
            </a:r>
          </a:p>
          <a:p>
            <a:r>
              <a:rPr lang="en-AU" dirty="0"/>
              <a:t>Map data of arbitrary size to data of a fixed size</a:t>
            </a:r>
          </a:p>
          <a:p>
            <a:r>
              <a:rPr lang="en-AU" dirty="0"/>
              <a:t>Returned value is called hash value, hash code, digest, or simply hash</a:t>
            </a:r>
          </a:p>
          <a:p>
            <a:r>
              <a:rPr lang="en-AU" dirty="0"/>
              <a:t>Algorithms</a:t>
            </a:r>
          </a:p>
          <a:p>
            <a:pPr lvl="1"/>
            <a:r>
              <a:rPr lang="en-AU" dirty="0"/>
              <a:t>MD5, SHA, SHA-3</a:t>
            </a:r>
          </a:p>
          <a:p>
            <a:pPr lvl="1"/>
            <a:r>
              <a:rPr lang="en-AU" dirty="0"/>
              <a:t>64, 128, 160, 224, 256, 384 &amp; 512 bits</a:t>
            </a:r>
          </a:p>
          <a:p>
            <a:endParaRPr lang="en-AU" dirty="0"/>
          </a:p>
        </p:txBody>
      </p:sp>
      <p:pic>
        <p:nvPicPr>
          <p:cNvPr id="10" name="Picture 3">
            <a:extLst>
              <a:ext uri="{FF2B5EF4-FFF2-40B4-BE49-F238E27FC236}">
                <a16:creationId xmlns:a16="http://schemas.microsoft.com/office/drawing/2014/main" id="{367E4FF5-8480-42A7-8043-BA4DEE04E403}"/>
              </a:ext>
            </a:extLst>
          </p:cNvPr>
          <p:cNvPicPr>
            <a:picLocks noChangeAspect="1" noChangeArrowheads="1"/>
          </p:cNvPicPr>
          <p:nvPr/>
        </p:nvPicPr>
        <p:blipFill>
          <a:blip r:embed="rId3" cstate="print"/>
          <a:srcRect/>
          <a:stretch>
            <a:fillRect/>
          </a:stretch>
        </p:blipFill>
        <p:spPr bwMode="auto">
          <a:xfrm>
            <a:off x="5436096" y="797851"/>
            <a:ext cx="3352800" cy="1123545"/>
          </a:xfrm>
          <a:prstGeom prst="rect">
            <a:avLst/>
          </a:prstGeom>
          <a:noFill/>
          <a:ln w="9525">
            <a:noFill/>
            <a:miter lim="800000"/>
            <a:headEnd/>
            <a:tailEnd/>
          </a:ln>
          <a:effectLst/>
        </p:spPr>
      </p:pic>
      <p:sp>
        <p:nvSpPr>
          <p:cNvPr id="3" name="Rectangle 2">
            <a:extLst>
              <a:ext uri="{FF2B5EF4-FFF2-40B4-BE49-F238E27FC236}">
                <a16:creationId xmlns:a16="http://schemas.microsoft.com/office/drawing/2014/main" id="{378AEA60-BD14-4C1C-9E92-C86D57CE3FC3}"/>
              </a:ext>
            </a:extLst>
          </p:cNvPr>
          <p:cNvSpPr/>
          <p:nvPr/>
        </p:nvSpPr>
        <p:spPr>
          <a:xfrm>
            <a:off x="6498971" y="822272"/>
            <a:ext cx="626533" cy="2758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4" name="Footer Placeholder 3"/>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p:cNvSpPr>
            <a:spLocks noGrp="1"/>
          </p:cNvSpPr>
          <p:nvPr>
            <p:ph type="sldNum" sz="quarter" idx="11"/>
          </p:nvPr>
        </p:nvSpPr>
        <p:spPr/>
        <p:txBody>
          <a:bodyPr/>
          <a:lstStyle/>
          <a:p>
            <a:fld id="{2ABE124A-B5C5-46E0-B944-45307B126769}" type="slidenum">
              <a:rPr lang="en-AU" smtClean="0"/>
              <a:pPr/>
              <a:t>5</a:t>
            </a:fld>
            <a:r>
              <a:rPr lang="en-AU" dirty="0"/>
              <a:t>  |</a:t>
            </a:r>
          </a:p>
        </p:txBody>
      </p:sp>
      <p:grpSp>
        <p:nvGrpSpPr>
          <p:cNvPr id="7" name="Group 6">
            <a:extLst>
              <a:ext uri="{FF2B5EF4-FFF2-40B4-BE49-F238E27FC236}">
                <a16:creationId xmlns:a16="http://schemas.microsoft.com/office/drawing/2014/main" id="{6118E7AC-BD39-4E21-BF03-2FC1AB8C5078}"/>
              </a:ext>
            </a:extLst>
          </p:cNvPr>
          <p:cNvGrpSpPr/>
          <p:nvPr/>
        </p:nvGrpSpPr>
        <p:grpSpPr>
          <a:xfrm>
            <a:off x="5286697" y="2137420"/>
            <a:ext cx="3745443" cy="3290882"/>
            <a:chOff x="5286697" y="1942882"/>
            <a:chExt cx="3745443" cy="3290882"/>
          </a:xfrm>
        </p:grpSpPr>
        <p:grpSp>
          <p:nvGrpSpPr>
            <p:cNvPr id="6" name="Group 5">
              <a:extLst>
                <a:ext uri="{FF2B5EF4-FFF2-40B4-BE49-F238E27FC236}">
                  <a16:creationId xmlns:a16="http://schemas.microsoft.com/office/drawing/2014/main" id="{7E085469-F059-4403-A837-2D85D4A568FE}"/>
                </a:ext>
              </a:extLst>
            </p:cNvPr>
            <p:cNvGrpSpPr/>
            <p:nvPr/>
          </p:nvGrpSpPr>
          <p:grpSpPr>
            <a:xfrm>
              <a:off x="5286697" y="2319281"/>
              <a:ext cx="3745443" cy="2914483"/>
              <a:chOff x="5286697" y="2319281"/>
              <a:chExt cx="3745443" cy="2914483"/>
            </a:xfrm>
          </p:grpSpPr>
          <p:pic>
            <p:nvPicPr>
              <p:cNvPr id="12" name="Content Placeholder 4">
                <a:extLst>
                  <a:ext uri="{FF2B5EF4-FFF2-40B4-BE49-F238E27FC236}">
                    <a16:creationId xmlns:a16="http://schemas.microsoft.com/office/drawing/2014/main" id="{7CCE70B5-B82A-4179-BF29-D99F82A9629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8527"/>
              <a:stretch/>
            </p:blipFill>
            <p:spPr>
              <a:xfrm>
                <a:off x="5292480" y="2319281"/>
                <a:ext cx="3600000" cy="2386327"/>
              </a:xfrm>
              <a:prstGeom prst="rect">
                <a:avLst/>
              </a:prstGeom>
            </p:spPr>
          </p:pic>
          <p:sp>
            <p:nvSpPr>
              <p:cNvPr id="15" name="TextBox 14">
                <a:extLst>
                  <a:ext uri="{FF2B5EF4-FFF2-40B4-BE49-F238E27FC236}">
                    <a16:creationId xmlns:a16="http://schemas.microsoft.com/office/drawing/2014/main" id="{F33644A9-B0EA-4F22-8CAF-BA67796DF517}"/>
                  </a:ext>
                </a:extLst>
              </p:cNvPr>
              <p:cNvSpPr txBox="1"/>
              <p:nvPr/>
            </p:nvSpPr>
            <p:spPr>
              <a:xfrm>
                <a:off x="5286697" y="4633600"/>
                <a:ext cx="3745443" cy="600164"/>
              </a:xfrm>
              <a:prstGeom prst="rect">
                <a:avLst/>
              </a:prstGeom>
              <a:noFill/>
            </p:spPr>
            <p:txBody>
              <a:bodyPr wrap="square" rtlCol="0">
                <a:spAutoFit/>
              </a:bodyPr>
              <a:lstStyle/>
              <a:p>
                <a:r>
                  <a:rPr lang="en-AU" sz="1100" dirty="0"/>
                  <a:t>Some content from </a:t>
                </a:r>
                <a:r>
                  <a:rPr lang="en-AU" sz="1100" dirty="0">
                    <a:hlinkClick r:id="rId5"/>
                  </a:rPr>
                  <a:t>https://en.wikipedia.org/wiki/Hash_function</a:t>
                </a:r>
                <a:r>
                  <a:rPr lang="en-AU" sz="1100" dirty="0"/>
                  <a:t> &amp;</a:t>
                </a:r>
              </a:p>
              <a:p>
                <a:r>
                  <a:rPr lang="en-AU" sz="1100" dirty="0"/>
                  <a:t> </a:t>
                </a:r>
                <a:r>
                  <a:rPr lang="en-AU" sz="1100" dirty="0">
                    <a:hlinkClick r:id="rId6"/>
                  </a:rPr>
                  <a:t>https://en.wikipedia.org/wiki/Cryptographic_hash_function</a:t>
                </a:r>
                <a:r>
                  <a:rPr lang="en-AU" sz="1100" dirty="0"/>
                  <a:t>  </a:t>
                </a:r>
              </a:p>
            </p:txBody>
          </p:sp>
        </p:grpSp>
        <p:sp>
          <p:nvSpPr>
            <p:cNvPr id="16" name="TextBox 15">
              <a:extLst>
                <a:ext uri="{FF2B5EF4-FFF2-40B4-BE49-F238E27FC236}">
                  <a16:creationId xmlns:a16="http://schemas.microsoft.com/office/drawing/2014/main" id="{F76BDD58-A003-40E9-8296-1388BB152215}"/>
                </a:ext>
              </a:extLst>
            </p:cNvPr>
            <p:cNvSpPr txBox="1"/>
            <p:nvPr/>
          </p:nvSpPr>
          <p:spPr>
            <a:xfrm>
              <a:off x="5292480" y="1942882"/>
              <a:ext cx="3600000" cy="338554"/>
            </a:xfrm>
            <a:prstGeom prst="rect">
              <a:avLst/>
            </a:prstGeom>
            <a:solidFill>
              <a:schemeClr val="bg1"/>
            </a:solidFill>
          </p:spPr>
          <p:txBody>
            <a:bodyPr wrap="square" rtlCol="0">
              <a:spAutoFit/>
            </a:bodyPr>
            <a:lstStyle/>
            <a:p>
              <a:r>
                <a:rPr lang="de-DE" sz="1600" b="1" dirty="0"/>
                <a:t>Input Value	        Hash value</a:t>
              </a:r>
              <a:endParaRPr lang="en-AU" sz="1600" b="1" dirty="0"/>
            </a:p>
          </p:txBody>
        </p:sp>
      </p:grpSp>
    </p:spTree>
    <p:extLst>
      <p:ext uri="{BB962C8B-B14F-4D97-AF65-F5344CB8AC3E}">
        <p14:creationId xmlns:p14="http://schemas.microsoft.com/office/powerpoint/2010/main" val="1018500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ledger.blockchain">
            <a:extLst>
              <a:ext uri="{FF2B5EF4-FFF2-40B4-BE49-F238E27FC236}">
                <a16:creationId xmlns:a16="http://schemas.microsoft.com/office/drawing/2014/main" id="{3CA971C2-3B3E-4308-AC39-F3D6E2F3ED6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7861" b="8806"/>
          <a:stretch/>
        </p:blipFill>
        <p:spPr bwMode="auto">
          <a:xfrm>
            <a:off x="3347864" y="3505572"/>
            <a:ext cx="5528061" cy="205303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Title 6">
            <a:extLst>
              <a:ext uri="{FF2B5EF4-FFF2-40B4-BE49-F238E27FC236}">
                <a16:creationId xmlns:a16="http://schemas.microsoft.com/office/drawing/2014/main" id="{3072C6BC-93DC-41E3-BDCB-407E02000701}"/>
              </a:ext>
            </a:extLst>
          </p:cNvPr>
          <p:cNvSpPr>
            <a:spLocks noGrp="1"/>
          </p:cNvSpPr>
          <p:nvPr>
            <p:ph type="title"/>
          </p:nvPr>
        </p:nvSpPr>
        <p:spPr/>
        <p:txBody>
          <a:bodyPr>
            <a:normAutofit fontScale="90000"/>
          </a:bodyPr>
          <a:lstStyle/>
          <a:p>
            <a:r>
              <a:rPr lang="en-US" dirty="0"/>
              <a:t>Hyperledger Fabric Transactions &amp; Block Format</a:t>
            </a:r>
            <a:endParaRPr lang="en-AU" dirty="0"/>
          </a:p>
        </p:txBody>
      </p:sp>
      <p:pic>
        <p:nvPicPr>
          <p:cNvPr id="4098" name="Picture 2" descr="ledger.transaction">
            <a:extLst>
              <a:ext uri="{FF2B5EF4-FFF2-40B4-BE49-F238E27FC236}">
                <a16:creationId xmlns:a16="http://schemas.microsoft.com/office/drawing/2014/main" id="{4A5AFFB7-8313-4240-884E-3B4796516B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1720" y="1417340"/>
            <a:ext cx="4833443" cy="2160000"/>
          </a:xfrm>
          <a:prstGeom prst="rect">
            <a:avLst/>
          </a:prstGeom>
          <a:noFill/>
          <a:extLst>
            <a:ext uri="{909E8E84-426E-40dd-AFC4-6F175D3DCCD1}">
              <a14:hiddenFill xmlns:a14="http://schemas.microsoft.com/office/drawing/2010/main" xmlns="">
                <a:solidFill>
                  <a:srgbClr val="FFFFFF"/>
                </a:solidFill>
              </a14:hiddenFill>
            </a:ext>
          </a:extLst>
        </p:spPr>
      </p:pic>
      <p:pic>
        <p:nvPicPr>
          <p:cNvPr id="4102" name="Picture 6" descr="ledger.ledger">
            <a:extLst>
              <a:ext uri="{FF2B5EF4-FFF2-40B4-BE49-F238E27FC236}">
                <a16:creationId xmlns:a16="http://schemas.microsoft.com/office/drawing/2014/main" id="{B3EB8E12-4FE3-47EC-90BE-15991F5A0A39}"/>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65763" t="8146" r="5509" b="8767"/>
          <a:stretch/>
        </p:blipFill>
        <p:spPr bwMode="auto">
          <a:xfrm>
            <a:off x="7452320" y="1417340"/>
            <a:ext cx="1386818" cy="1800000"/>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angle 8">
            <a:extLst>
              <a:ext uri="{FF2B5EF4-FFF2-40B4-BE49-F238E27FC236}">
                <a16:creationId xmlns:a16="http://schemas.microsoft.com/office/drawing/2014/main" id="{F464D261-6177-4906-B9F8-94D14DE91D9E}"/>
              </a:ext>
            </a:extLst>
          </p:cNvPr>
          <p:cNvSpPr/>
          <p:nvPr/>
        </p:nvSpPr>
        <p:spPr>
          <a:xfrm>
            <a:off x="323528" y="4369668"/>
            <a:ext cx="2736304" cy="864096"/>
          </a:xfrm>
          <a:prstGeom prst="rect">
            <a:avLst/>
          </a:prstGeom>
        </p:spPr>
        <p:txBody>
          <a:bodyPr wrap="square">
            <a:spAutoFit/>
          </a:bodyPr>
          <a:lstStyle/>
          <a:p>
            <a:r>
              <a:rPr lang="en-AU" sz="1200" dirty="0"/>
              <a:t>Source: </a:t>
            </a:r>
            <a:r>
              <a:rPr lang="en-AU" sz="1200" dirty="0">
                <a:hlinkClick r:id="rId6"/>
              </a:rPr>
              <a:t>https://hyperledger-fabric.readthedocs.io/en/release-2.0/ledger/ledger.html</a:t>
            </a:r>
            <a:endParaRPr lang="en-AU" sz="1200" dirty="0"/>
          </a:p>
        </p:txBody>
      </p:sp>
      <p:sp>
        <p:nvSpPr>
          <p:cNvPr id="2" name="Footer Placeholder 1"/>
          <p:cNvSpPr>
            <a:spLocks noGrp="1"/>
          </p:cNvSpPr>
          <p:nvPr>
            <p:ph type="ftr" sz="quarter" idx="10"/>
          </p:nvPr>
        </p:nvSpPr>
        <p:spPr/>
        <p:txBody>
          <a:bodyPr/>
          <a:lstStyle/>
          <a:p>
            <a:r>
              <a:rPr lang="en-AU"/>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50</a:t>
            </a:fld>
            <a:r>
              <a:rPr lang="en-AU"/>
              <a:t>  |</a:t>
            </a:r>
            <a:endParaRPr lang="en-AU" dirty="0"/>
          </a:p>
        </p:txBody>
      </p:sp>
    </p:spTree>
    <p:extLst>
      <p:ext uri="{BB962C8B-B14F-4D97-AF65-F5344CB8AC3E}">
        <p14:creationId xmlns:p14="http://schemas.microsoft.com/office/powerpoint/2010/main" val="1559016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776446-2E6A-45DD-A69E-50C21A01BD9B}"/>
              </a:ext>
            </a:extLst>
          </p:cNvPr>
          <p:cNvSpPr>
            <a:spLocks noGrp="1"/>
          </p:cNvSpPr>
          <p:nvPr>
            <p:ph idx="1"/>
          </p:nvPr>
        </p:nvSpPr>
        <p:spPr/>
        <p:txBody>
          <a:bodyPr/>
          <a:lstStyle/>
          <a:p>
            <a:r>
              <a:rPr lang="en-AU" dirty="0"/>
              <a:t>Which of the following statement(s) is True?</a:t>
            </a:r>
          </a:p>
          <a:p>
            <a:pPr marL="925200" lvl="2" indent="-457200">
              <a:buFont typeface="+mj-lt"/>
              <a:buAutoNum type="alphaUcPeriod"/>
            </a:pPr>
            <a:r>
              <a:rPr lang="en-AU" sz="2400" dirty="0"/>
              <a:t>As Hyperledger uses a Membership Service Provider (MSP), it’s not required to sign TXs</a:t>
            </a:r>
          </a:p>
          <a:p>
            <a:pPr marL="925200" lvl="2" indent="-457200">
              <a:buFont typeface="+mj-lt"/>
              <a:buAutoNum type="alphaUcPeriod"/>
            </a:pPr>
            <a:r>
              <a:rPr lang="en-AU" sz="2400" dirty="0"/>
              <a:t>Consensus algorithm in Hyperledger Fabric is based on PoW</a:t>
            </a:r>
          </a:p>
          <a:p>
            <a:pPr marL="925200" lvl="2" indent="-457200">
              <a:buFont typeface="+mj-lt"/>
              <a:buAutoNum type="alphaUcPeriod"/>
            </a:pPr>
            <a:r>
              <a:rPr lang="en-AU" sz="2400" dirty="0"/>
              <a:t>Both Ethereum &amp; Hyperledger Fabric maintain World State as a set of accounts &amp; balances</a:t>
            </a:r>
          </a:p>
          <a:p>
            <a:pPr marL="925200" lvl="2" indent="-457200">
              <a:buFont typeface="+mj-lt"/>
              <a:buAutoNum type="alphaUcPeriod"/>
            </a:pPr>
            <a:r>
              <a:rPr lang="en-AU" sz="2400" dirty="0"/>
              <a:t>Finality (i.e., time to confirm a TX) in Hyperledger Fabric is immediate</a:t>
            </a:r>
          </a:p>
        </p:txBody>
      </p:sp>
      <p:sp>
        <p:nvSpPr>
          <p:cNvPr id="3" name="Title 2">
            <a:extLst>
              <a:ext uri="{FF2B5EF4-FFF2-40B4-BE49-F238E27FC236}">
                <a16:creationId xmlns:a16="http://schemas.microsoft.com/office/drawing/2014/main" id="{3E3BB1A6-DFB5-4E8E-8EAF-7680670EFC5F}"/>
              </a:ext>
            </a:extLst>
          </p:cNvPr>
          <p:cNvSpPr>
            <a:spLocks noGrp="1"/>
          </p:cNvSpPr>
          <p:nvPr>
            <p:ph type="title"/>
          </p:nvPr>
        </p:nvSpPr>
        <p:spPr/>
        <p:txBody>
          <a:bodyPr/>
          <a:lstStyle/>
          <a:p>
            <a:r>
              <a:rPr lang="en-AU" dirty="0"/>
              <a:t>Question</a:t>
            </a:r>
          </a:p>
        </p:txBody>
      </p:sp>
      <p:sp>
        <p:nvSpPr>
          <p:cNvPr id="4" name="Footer Placeholder 3">
            <a:extLst>
              <a:ext uri="{FF2B5EF4-FFF2-40B4-BE49-F238E27FC236}">
                <a16:creationId xmlns:a16="http://schemas.microsoft.com/office/drawing/2014/main" id="{4076CB76-B9A2-4E82-B1DB-C85312B06D35}"/>
              </a:ext>
            </a:extLst>
          </p:cNvPr>
          <p:cNvSpPr>
            <a:spLocks noGrp="1"/>
          </p:cNvSpPr>
          <p:nvPr>
            <p:ph type="ftr" sz="quarter" idx="10"/>
          </p:nvPr>
        </p:nvSpPr>
        <p:spPr/>
        <p:txBody>
          <a:bodyPr/>
          <a:lstStyle/>
          <a:p>
            <a:r>
              <a:rPr lang="en-AU" dirty="0"/>
              <a:t>COMP6452 Software Architecture for Blockchain Applications |  Data61, CSIRO</a:t>
            </a:r>
          </a:p>
        </p:txBody>
      </p:sp>
      <p:sp>
        <p:nvSpPr>
          <p:cNvPr id="5" name="Slide Number Placeholder 4">
            <a:extLst>
              <a:ext uri="{FF2B5EF4-FFF2-40B4-BE49-F238E27FC236}">
                <a16:creationId xmlns:a16="http://schemas.microsoft.com/office/drawing/2014/main" id="{EE5A1AD6-EF99-445E-B544-16CC39BA4F94}"/>
              </a:ext>
            </a:extLst>
          </p:cNvPr>
          <p:cNvSpPr>
            <a:spLocks noGrp="1"/>
          </p:cNvSpPr>
          <p:nvPr>
            <p:ph type="sldNum" sz="quarter" idx="11"/>
          </p:nvPr>
        </p:nvSpPr>
        <p:spPr/>
        <p:txBody>
          <a:bodyPr/>
          <a:lstStyle/>
          <a:p>
            <a:fld id="{2ABE124A-B5C5-46E0-B944-45307B126769}" type="slidenum">
              <a:rPr lang="en-AU" smtClean="0"/>
              <a:pPr/>
              <a:t>51</a:t>
            </a:fld>
            <a:r>
              <a:rPr lang="en-AU" dirty="0"/>
              <a:t>  |</a:t>
            </a:r>
          </a:p>
        </p:txBody>
      </p:sp>
      <p:sp>
        <p:nvSpPr>
          <p:cNvPr id="6" name="TextBox 5">
            <a:extLst>
              <a:ext uri="{FF2B5EF4-FFF2-40B4-BE49-F238E27FC236}">
                <a16:creationId xmlns:a16="http://schemas.microsoft.com/office/drawing/2014/main" id="{DCC2CFCC-3896-4E03-8EBD-7BC08BEED78B}"/>
              </a:ext>
            </a:extLst>
          </p:cNvPr>
          <p:cNvSpPr txBox="1"/>
          <p:nvPr/>
        </p:nvSpPr>
        <p:spPr>
          <a:xfrm>
            <a:off x="234710" y="2821497"/>
            <a:ext cx="288032" cy="400110"/>
          </a:xfrm>
          <a:prstGeom prst="rect">
            <a:avLst/>
          </a:prstGeom>
          <a:noFill/>
        </p:spPr>
        <p:txBody>
          <a:bodyPr wrap="square" rtlCol="0">
            <a:spAutoFit/>
          </a:bodyPr>
          <a:lstStyle/>
          <a:p>
            <a:r>
              <a:rPr lang="en-AU" sz="2000" b="1" dirty="0">
                <a:solidFill>
                  <a:srgbClr val="FF0000"/>
                </a:solidFill>
              </a:rPr>
              <a:t>X</a:t>
            </a:r>
          </a:p>
        </p:txBody>
      </p:sp>
      <p:sp>
        <p:nvSpPr>
          <p:cNvPr id="7" name="TextBox 6">
            <a:extLst>
              <a:ext uri="{FF2B5EF4-FFF2-40B4-BE49-F238E27FC236}">
                <a16:creationId xmlns:a16="http://schemas.microsoft.com/office/drawing/2014/main" id="{47C6B7E6-13B7-418F-8715-8F756F53D2E1}"/>
              </a:ext>
            </a:extLst>
          </p:cNvPr>
          <p:cNvSpPr txBox="1"/>
          <p:nvPr/>
        </p:nvSpPr>
        <p:spPr>
          <a:xfrm>
            <a:off x="234710" y="3956676"/>
            <a:ext cx="288032" cy="400110"/>
          </a:xfrm>
          <a:prstGeom prst="rect">
            <a:avLst/>
          </a:prstGeom>
          <a:noFill/>
        </p:spPr>
        <p:txBody>
          <a:bodyPr wrap="square" rtlCol="0">
            <a:spAutoFit/>
          </a:bodyPr>
          <a:lstStyle/>
          <a:p>
            <a:r>
              <a:rPr lang="en-AU" sz="2000" b="1" dirty="0">
                <a:solidFill>
                  <a:srgbClr val="00B050"/>
                </a:solidFill>
                <a:latin typeface="Segoe UI Symbol" panose="020B0502040204020203" pitchFamily="34" charset="0"/>
                <a:ea typeface="Segoe UI Symbol" panose="020B0502040204020203" pitchFamily="34" charset="0"/>
              </a:rPr>
              <a:t>✓</a:t>
            </a:r>
            <a:endParaRPr lang="en-AU" sz="2000" b="1" dirty="0">
              <a:solidFill>
                <a:srgbClr val="00B050"/>
              </a:solidFill>
            </a:endParaRPr>
          </a:p>
        </p:txBody>
      </p:sp>
      <p:sp>
        <p:nvSpPr>
          <p:cNvPr id="8" name="TextBox 7">
            <a:extLst>
              <a:ext uri="{FF2B5EF4-FFF2-40B4-BE49-F238E27FC236}">
                <a16:creationId xmlns:a16="http://schemas.microsoft.com/office/drawing/2014/main" id="{7F23129D-F338-484E-BF70-1F522292CCD3}"/>
              </a:ext>
            </a:extLst>
          </p:cNvPr>
          <p:cNvSpPr txBox="1"/>
          <p:nvPr/>
        </p:nvSpPr>
        <p:spPr>
          <a:xfrm>
            <a:off x="234710" y="2086428"/>
            <a:ext cx="288032" cy="400110"/>
          </a:xfrm>
          <a:prstGeom prst="rect">
            <a:avLst/>
          </a:prstGeom>
          <a:noFill/>
        </p:spPr>
        <p:txBody>
          <a:bodyPr wrap="square" rtlCol="0">
            <a:spAutoFit/>
          </a:bodyPr>
          <a:lstStyle/>
          <a:p>
            <a:r>
              <a:rPr lang="en-AU" sz="2000" b="1" dirty="0">
                <a:solidFill>
                  <a:srgbClr val="FF0000"/>
                </a:solidFill>
              </a:rPr>
              <a:t>X</a:t>
            </a:r>
          </a:p>
        </p:txBody>
      </p:sp>
      <p:sp>
        <p:nvSpPr>
          <p:cNvPr id="10" name="TextBox 9">
            <a:extLst>
              <a:ext uri="{FF2B5EF4-FFF2-40B4-BE49-F238E27FC236}">
                <a16:creationId xmlns:a16="http://schemas.microsoft.com/office/drawing/2014/main" id="{61C1BCBA-6350-4E01-AC8A-11B2EFFE69C4}"/>
              </a:ext>
            </a:extLst>
          </p:cNvPr>
          <p:cNvSpPr txBox="1"/>
          <p:nvPr/>
        </p:nvSpPr>
        <p:spPr>
          <a:xfrm>
            <a:off x="234710" y="3228463"/>
            <a:ext cx="288032" cy="400110"/>
          </a:xfrm>
          <a:prstGeom prst="rect">
            <a:avLst/>
          </a:prstGeom>
          <a:noFill/>
        </p:spPr>
        <p:txBody>
          <a:bodyPr wrap="square" rtlCol="0">
            <a:spAutoFit/>
          </a:bodyPr>
          <a:lstStyle/>
          <a:p>
            <a:r>
              <a:rPr lang="en-AU" sz="2000" b="1" dirty="0">
                <a:solidFill>
                  <a:srgbClr val="00B050"/>
                </a:solidFill>
                <a:latin typeface="Segoe UI Symbol" panose="020B0502040204020203" pitchFamily="34" charset="0"/>
                <a:ea typeface="Segoe UI Symbol" panose="020B0502040204020203" pitchFamily="34" charset="0"/>
              </a:rPr>
              <a:t>✓</a:t>
            </a:r>
            <a:endParaRPr lang="en-AU" sz="2000" b="1" dirty="0">
              <a:solidFill>
                <a:srgbClr val="00B050"/>
              </a:solidFill>
            </a:endParaRPr>
          </a:p>
        </p:txBody>
      </p:sp>
    </p:spTree>
    <p:extLst>
      <p:ext uri="{BB962C8B-B14F-4D97-AF65-F5344CB8AC3E}">
        <p14:creationId xmlns:p14="http://schemas.microsoft.com/office/powerpoint/2010/main" val="1594625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0"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z="3600" dirty="0"/>
              <a:t>Course Outline – Next 2 Weeks</a:t>
            </a:r>
            <a:endParaRPr lang="en-AU" dirty="0"/>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4207332069"/>
              </p:ext>
            </p:extLst>
          </p:nvPr>
        </p:nvGraphicFramePr>
        <p:xfrm>
          <a:off x="251520" y="1605362"/>
          <a:ext cx="8592302" cy="2971800"/>
        </p:xfrm>
        <a:graphic>
          <a:graphicData uri="http://schemas.openxmlformats.org/drawingml/2006/table">
            <a:tbl>
              <a:tblPr firstRow="1" bandRow="1">
                <a:tableStyleId>{5C22544A-7EE6-4342-B048-85BDC9FD1C3A}</a:tableStyleId>
              </a:tblPr>
              <a:tblGrid>
                <a:gridCol w="649986">
                  <a:extLst>
                    <a:ext uri="{9D8B030D-6E8A-4147-A177-3AD203B41FA5}">
                      <a16:colId xmlns:a16="http://schemas.microsoft.com/office/drawing/2014/main" val="20000"/>
                    </a:ext>
                  </a:extLst>
                </a:gridCol>
                <a:gridCol w="633950">
                  <a:extLst>
                    <a:ext uri="{9D8B030D-6E8A-4147-A177-3AD203B41FA5}">
                      <a16:colId xmlns:a16="http://schemas.microsoft.com/office/drawing/2014/main" val="20001"/>
                    </a:ext>
                  </a:extLst>
                </a:gridCol>
                <a:gridCol w="916877">
                  <a:extLst>
                    <a:ext uri="{9D8B030D-6E8A-4147-A177-3AD203B41FA5}">
                      <a16:colId xmlns:a16="http://schemas.microsoft.com/office/drawing/2014/main" val="20002"/>
                    </a:ext>
                  </a:extLst>
                </a:gridCol>
                <a:gridCol w="2335691">
                  <a:extLst>
                    <a:ext uri="{9D8B030D-6E8A-4147-A177-3AD203B41FA5}">
                      <a16:colId xmlns:a16="http://schemas.microsoft.com/office/drawing/2014/main" val="20003"/>
                    </a:ext>
                  </a:extLst>
                </a:gridCol>
                <a:gridCol w="2304256">
                  <a:extLst>
                    <a:ext uri="{9D8B030D-6E8A-4147-A177-3AD203B41FA5}">
                      <a16:colId xmlns:a16="http://schemas.microsoft.com/office/drawing/2014/main" val="20004"/>
                    </a:ext>
                  </a:extLst>
                </a:gridCol>
                <a:gridCol w="1751542">
                  <a:extLst>
                    <a:ext uri="{9D8B030D-6E8A-4147-A177-3AD203B41FA5}">
                      <a16:colId xmlns:a16="http://schemas.microsoft.com/office/drawing/2014/main" val="20005"/>
                    </a:ext>
                  </a:extLst>
                </a:gridCol>
              </a:tblGrid>
              <a:tr h="370840">
                <a:tc>
                  <a:txBody>
                    <a:bodyPr/>
                    <a:lstStyle/>
                    <a:p>
                      <a:pPr rtl="0" fontAlgn="t">
                        <a:spcBef>
                          <a:spcPts val="0"/>
                        </a:spcBef>
                        <a:spcAft>
                          <a:spcPts val="0"/>
                        </a:spcAft>
                      </a:pPr>
                      <a:r>
                        <a:rPr lang="en-AU" sz="1600" b="1" i="0" u="none" strike="noStrike" kern="1200" dirty="0">
                          <a:solidFill>
                            <a:srgbClr val="FF0000"/>
                          </a:solidFill>
                          <a:effectLst/>
                          <a:latin typeface="+mj-lt"/>
                          <a:ea typeface="+mn-ea"/>
                          <a:cs typeface="+mn-cs"/>
                        </a:rPr>
                        <a:t>Week</a:t>
                      </a:r>
                    </a:p>
                  </a:txBody>
                  <a:tcPr marL="63500" marR="63500" marT="63500" marB="63500"/>
                </a:tc>
                <a:tc>
                  <a:txBody>
                    <a:bodyPr/>
                    <a:lstStyle/>
                    <a:p>
                      <a:pPr rtl="0" fontAlgn="t">
                        <a:spcBef>
                          <a:spcPts val="0"/>
                        </a:spcBef>
                        <a:spcAft>
                          <a:spcPts val="0"/>
                        </a:spcAft>
                      </a:pPr>
                      <a:r>
                        <a:rPr lang="en-AU" sz="1600" b="1" i="0" u="none" strike="noStrike" kern="1200" dirty="0">
                          <a:solidFill>
                            <a:srgbClr val="FF0000"/>
                          </a:solidFill>
                          <a:effectLst/>
                          <a:latin typeface="+mj-lt"/>
                          <a:ea typeface="+mn-ea"/>
                          <a:cs typeface="+mn-cs"/>
                        </a:rPr>
                        <a:t>Date </a:t>
                      </a:r>
                    </a:p>
                  </a:txBody>
                  <a:tcPr marL="63500" marR="63500" marT="63500" marB="63500"/>
                </a:tc>
                <a:tc>
                  <a:txBody>
                    <a:bodyPr/>
                    <a:lstStyle/>
                    <a:p>
                      <a:pPr rtl="0" fontAlgn="t">
                        <a:spcBef>
                          <a:spcPts val="0"/>
                        </a:spcBef>
                        <a:spcAft>
                          <a:spcPts val="0"/>
                        </a:spcAft>
                      </a:pPr>
                      <a:r>
                        <a:rPr lang="en-AU" sz="1600" b="1" i="0" u="none" strike="noStrike" kern="1200" dirty="0">
                          <a:solidFill>
                            <a:srgbClr val="FF0000"/>
                          </a:solidFill>
                          <a:effectLst/>
                          <a:latin typeface="+mj-lt"/>
                          <a:ea typeface="+mn-ea"/>
                          <a:cs typeface="+mn-cs"/>
                        </a:rPr>
                        <a:t>Lecturer </a:t>
                      </a:r>
                    </a:p>
                  </a:txBody>
                  <a:tcPr marL="63500" marR="63500" marT="63500" marB="63500"/>
                </a:tc>
                <a:tc>
                  <a:txBody>
                    <a:bodyPr/>
                    <a:lstStyle/>
                    <a:p>
                      <a:pPr rtl="0" fontAlgn="t">
                        <a:spcBef>
                          <a:spcPts val="0"/>
                        </a:spcBef>
                        <a:spcAft>
                          <a:spcPts val="0"/>
                        </a:spcAft>
                      </a:pPr>
                      <a:r>
                        <a:rPr lang="en-AU" sz="1600" b="1" i="0" u="none" strike="noStrike" kern="1200" dirty="0">
                          <a:solidFill>
                            <a:srgbClr val="FF0000"/>
                          </a:solidFill>
                          <a:effectLst/>
                          <a:latin typeface="+mj-lt"/>
                          <a:ea typeface="+mn-ea"/>
                          <a:cs typeface="+mn-cs"/>
                        </a:rPr>
                        <a:t>Lecture Topic</a:t>
                      </a:r>
                    </a:p>
                  </a:txBody>
                  <a:tcPr marL="63500" marR="63500" marT="63500" marB="63500"/>
                </a:tc>
                <a:tc>
                  <a:txBody>
                    <a:bodyPr/>
                    <a:lstStyle/>
                    <a:p>
                      <a:pPr rtl="0" fontAlgn="t">
                        <a:spcBef>
                          <a:spcPts val="0"/>
                        </a:spcBef>
                        <a:spcAft>
                          <a:spcPts val="0"/>
                        </a:spcAft>
                      </a:pPr>
                      <a:r>
                        <a:rPr lang="en-AU" sz="1600" b="1" i="0" u="none" strike="noStrike" kern="1200" dirty="0">
                          <a:solidFill>
                            <a:srgbClr val="FF0000"/>
                          </a:solidFill>
                          <a:effectLst/>
                          <a:latin typeface="+mj-lt"/>
                          <a:ea typeface="+mn-ea"/>
                          <a:cs typeface="+mn-cs"/>
                        </a:rPr>
                        <a:t>Relevant Book Chapters</a:t>
                      </a:r>
                    </a:p>
                  </a:txBody>
                  <a:tcPr marL="63500" marR="63500" marT="63500" marB="63500"/>
                </a:tc>
                <a:tc>
                  <a:txBody>
                    <a:bodyPr/>
                    <a:lstStyle/>
                    <a:p>
                      <a:pPr rtl="0" fontAlgn="t">
                        <a:spcBef>
                          <a:spcPts val="0"/>
                        </a:spcBef>
                        <a:spcAft>
                          <a:spcPts val="0"/>
                        </a:spcAft>
                      </a:pPr>
                      <a:r>
                        <a:rPr lang="en-AU" sz="1600" b="1" i="0" u="none" strike="noStrike" kern="1200" dirty="0">
                          <a:solidFill>
                            <a:srgbClr val="FF0000"/>
                          </a:solidFill>
                          <a:effectLst/>
                          <a:latin typeface="+mj-lt"/>
                          <a:ea typeface="+mn-ea"/>
                          <a:cs typeface="+mn-cs"/>
                        </a:rPr>
                        <a:t>Notes</a:t>
                      </a:r>
                    </a:p>
                  </a:txBody>
                  <a:tcPr marL="63500" marR="63500" marT="63500" marB="63500"/>
                </a:tc>
                <a:extLst>
                  <a:ext uri="{0D108BD9-81ED-4DB2-BD59-A6C34878D82A}">
                    <a16:rowId xmlns:a16="http://schemas.microsoft.com/office/drawing/2014/main" val="10000"/>
                  </a:ext>
                </a:extLst>
              </a:tr>
              <a:tr h="370840">
                <a:tc>
                  <a:txBody>
                    <a:bodyPr/>
                    <a:lstStyle/>
                    <a:p>
                      <a:pPr rtl="0" fontAlgn="t">
                        <a:spcBef>
                          <a:spcPts val="0"/>
                        </a:spcBef>
                        <a:spcAft>
                          <a:spcPts val="0"/>
                        </a:spcAft>
                      </a:pPr>
                      <a:r>
                        <a:rPr lang="en-AU" sz="1100" b="0" i="0" u="none" strike="noStrike" dirty="0">
                          <a:solidFill>
                            <a:srgbClr val="000000"/>
                          </a:solidFill>
                          <a:effectLst/>
                          <a:latin typeface="Arial" panose="020B0604020202020204" pitchFamily="34" charset="0"/>
                        </a:rPr>
                        <a:t>2</a:t>
                      </a:r>
                      <a:endParaRPr lang="en-AU" dirty="0">
                        <a:effectLst/>
                      </a:endParaRP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June 10 &amp; 11</a:t>
                      </a: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Sherry</a:t>
                      </a:r>
                    </a:p>
                  </a:txBody>
                  <a:tcPr marL="63500" marR="63500" marT="63500" marB="63500"/>
                </a:tc>
                <a:tc>
                  <a:txBody>
                    <a:bodyPr/>
                    <a:lstStyle/>
                    <a:p>
                      <a:pPr marL="285750" lvl="0" indent="-285750">
                        <a:lnSpc>
                          <a:spcPct val="100000"/>
                        </a:lnSpc>
                        <a:spcBef>
                          <a:spcPts val="0"/>
                        </a:spcBef>
                        <a:spcAft>
                          <a:spcPts val="0"/>
                        </a:spcAft>
                        <a:buFont typeface="Arial"/>
                        <a:buChar char="•"/>
                      </a:pPr>
                      <a:r>
                        <a:rPr lang="en-AU" sz="1400" b="0" i="0" u="none" strike="noStrike" kern="1200" noProof="0" dirty="0">
                          <a:solidFill>
                            <a:srgbClr val="FF0000"/>
                          </a:solidFill>
                          <a:effectLst/>
                          <a:latin typeface="+mj-lt"/>
                          <a:ea typeface="+mn-ea"/>
                          <a:cs typeface="+mn-cs"/>
                        </a:rPr>
                        <a:t>Software Architecture Basics</a:t>
                      </a:r>
                      <a:endParaRPr lang="en-US" sz="1400" b="0" i="0" u="none" strike="noStrike" kern="1200" dirty="0">
                        <a:solidFill>
                          <a:srgbClr val="FF0000"/>
                        </a:solidFill>
                        <a:effectLst/>
                        <a:latin typeface="+mj-lt"/>
                        <a:ea typeface="+mn-ea"/>
                        <a:cs typeface="+mn-cs"/>
                      </a:endParaRPr>
                    </a:p>
                    <a:p>
                      <a:pPr marL="285750" lvl="0" indent="-285750">
                        <a:lnSpc>
                          <a:spcPct val="100000"/>
                        </a:lnSpc>
                        <a:spcBef>
                          <a:spcPts val="0"/>
                        </a:spcBef>
                        <a:spcAft>
                          <a:spcPts val="0"/>
                        </a:spcAft>
                        <a:buFont typeface="Arial"/>
                        <a:buChar char="•"/>
                      </a:pPr>
                      <a:r>
                        <a:rPr lang="en-AU" sz="1400" b="0" i="0" u="none" strike="noStrike" kern="1200" noProof="0" dirty="0">
                          <a:solidFill>
                            <a:srgbClr val="FF0000"/>
                          </a:solidFill>
                          <a:effectLst/>
                          <a:latin typeface="+mj-lt"/>
                          <a:ea typeface="+mn-ea"/>
                          <a:cs typeface="+mn-cs"/>
                        </a:rPr>
                        <a:t>Blockchain in Software Architecture</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lang="en-AU" sz="1400" b="0" i="0" u="none" strike="noStrike" kern="1200" noProof="0" dirty="0">
                          <a:solidFill>
                            <a:srgbClr val="FF0000"/>
                          </a:solidFill>
                          <a:effectLst/>
                          <a:latin typeface="+mj-lt"/>
                          <a:ea typeface="+mn-ea"/>
                          <a:cs typeface="+mn-cs"/>
                        </a:rPr>
                        <a:t>Blockchain  Taxonomy 1</a:t>
                      </a:r>
                      <a:r>
                        <a:rPr lang="en-US" sz="1400" b="0" i="0" u="none" strike="noStrike" kern="1200" noProof="0" dirty="0">
                          <a:solidFill>
                            <a:srgbClr val="FF0000"/>
                          </a:solidFill>
                          <a:effectLst/>
                          <a:latin typeface="+mn-lt"/>
                          <a:ea typeface="+mn-ea"/>
                          <a:cs typeface="+mn-cs"/>
                        </a:rPr>
                        <a:t>/2</a:t>
                      </a:r>
                      <a:endParaRPr lang="en-US" sz="1400" b="0" i="0" u="none" strike="noStrike" kern="1200" dirty="0">
                        <a:solidFill>
                          <a:srgbClr val="FF0000"/>
                        </a:solidFill>
                        <a:effectLst/>
                        <a:latin typeface="+mj-lt"/>
                        <a:ea typeface="+mn-ea"/>
                        <a:cs typeface="+mn-cs"/>
                      </a:endParaRP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5. Blockchain in Software Architecture</a:t>
                      </a:r>
                    </a:p>
                  </a:txBody>
                  <a:tcPr marL="63500" marR="63500" marT="63500" marB="63500"/>
                </a:tc>
                <a:tc>
                  <a:txBody>
                    <a:bodyPr/>
                    <a:lstStyle/>
                    <a:p>
                      <a:pPr rtl="0" fontAlgn="t">
                        <a:spcBef>
                          <a:spcPts val="0"/>
                        </a:spcBef>
                        <a:spcAft>
                          <a:spcPts val="0"/>
                        </a:spcAft>
                      </a:pPr>
                      <a:endParaRPr lang="en-AU" sz="1400" b="0" i="0" u="none" strike="noStrike" kern="1200" dirty="0">
                        <a:solidFill>
                          <a:srgbClr val="FF0000"/>
                        </a:solidFill>
                        <a:effectLst/>
                        <a:latin typeface="+mj-lt"/>
                        <a:ea typeface="+mn-ea"/>
                        <a:cs typeface="+mn-cs"/>
                      </a:endParaRPr>
                    </a:p>
                  </a:txBody>
                  <a:tcPr marL="63500" marR="63500" marT="63500" marB="63500"/>
                </a:tc>
                <a:extLst>
                  <a:ext uri="{0D108BD9-81ED-4DB2-BD59-A6C34878D82A}">
                    <a16:rowId xmlns:a16="http://schemas.microsoft.com/office/drawing/2014/main" val="10002"/>
                  </a:ext>
                </a:extLst>
              </a:tr>
              <a:tr h="370840">
                <a:tc>
                  <a:txBody>
                    <a:bodyPr/>
                    <a:lstStyle/>
                    <a:p>
                      <a:pPr rtl="0" fontAlgn="t">
                        <a:spcBef>
                          <a:spcPts val="0"/>
                        </a:spcBef>
                        <a:spcAft>
                          <a:spcPts val="0"/>
                        </a:spcAft>
                      </a:pPr>
                      <a:r>
                        <a:rPr lang="en-AU" sz="1100" b="0" i="0" u="none" strike="noStrike" dirty="0">
                          <a:solidFill>
                            <a:srgbClr val="000000"/>
                          </a:solidFill>
                          <a:effectLst/>
                          <a:latin typeface="Arial" panose="020B0604020202020204" pitchFamily="34" charset="0"/>
                        </a:rPr>
                        <a:t>3</a:t>
                      </a:r>
                      <a:endParaRPr lang="en-AU" dirty="0">
                        <a:effectLst/>
                      </a:endParaRP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June 17 &amp; 18</a:t>
                      </a:r>
                    </a:p>
                  </a:txBody>
                  <a:tcPr marL="63500" marR="63500" marT="63500" marB="63500"/>
                </a:tc>
                <a:tc>
                  <a:txBody>
                    <a:bodyPr/>
                    <a:lstStyle/>
                    <a:p>
                      <a:pPr rtl="0" fontAlgn="t">
                        <a:spcBef>
                          <a:spcPts val="0"/>
                        </a:spcBef>
                        <a:spcAft>
                          <a:spcPts val="0"/>
                        </a:spcAft>
                      </a:pPr>
                      <a:r>
                        <a:rPr lang="en-AU" sz="1400" b="0" i="0" u="none" strike="noStrike" kern="1200" dirty="0">
                          <a:solidFill>
                            <a:srgbClr val="FF0000"/>
                          </a:solidFill>
                          <a:effectLst/>
                          <a:latin typeface="+mj-lt"/>
                          <a:ea typeface="+mn-ea"/>
                          <a:cs typeface="+mn-cs"/>
                        </a:rPr>
                        <a:t>Sherry</a:t>
                      </a:r>
                    </a:p>
                  </a:txBody>
                  <a:tcPr marL="63500" marR="63500" marT="63500" marB="63500"/>
                </a:tc>
                <a:tc>
                  <a:txBody>
                    <a:bodyPr/>
                    <a:lstStyle/>
                    <a:p>
                      <a:pPr marL="285750" marR="0" lvl="0" indent="-285750" algn="l">
                        <a:lnSpc>
                          <a:spcPct val="100000"/>
                        </a:lnSpc>
                        <a:spcBef>
                          <a:spcPts val="0"/>
                        </a:spcBef>
                        <a:spcAft>
                          <a:spcPts val="0"/>
                        </a:spcAft>
                        <a:buFont typeface="Arial"/>
                        <a:buChar char="•"/>
                      </a:pPr>
                      <a:r>
                        <a:rPr lang="en-US" sz="1400" b="0" i="0" u="none" strike="noStrike" kern="1200" noProof="0" dirty="0">
                          <a:solidFill>
                            <a:srgbClr val="FF0000"/>
                          </a:solidFill>
                          <a:effectLst/>
                          <a:latin typeface="+mj-lt"/>
                          <a:ea typeface="+mn-ea"/>
                          <a:cs typeface="+mn-cs"/>
                        </a:rPr>
                        <a:t>Blockchain Taxonomy 2/2</a:t>
                      </a:r>
                    </a:p>
                    <a:p>
                      <a:pPr marL="285750" marR="0" lvl="0" indent="-285750" algn="l">
                        <a:lnSpc>
                          <a:spcPct val="100000"/>
                        </a:lnSpc>
                        <a:spcBef>
                          <a:spcPts val="0"/>
                        </a:spcBef>
                        <a:spcAft>
                          <a:spcPts val="0"/>
                        </a:spcAft>
                        <a:buFont typeface="Arial"/>
                        <a:buChar char="•"/>
                      </a:pPr>
                      <a:r>
                        <a:rPr lang="en-US" sz="1400" b="0" i="0" u="none" strike="noStrike" kern="1200" noProof="0" dirty="0">
                          <a:solidFill>
                            <a:srgbClr val="FF0000"/>
                          </a:solidFill>
                          <a:effectLst/>
                          <a:latin typeface="+mj-lt"/>
                          <a:ea typeface="+mn-ea"/>
                          <a:cs typeface="+mn-cs"/>
                        </a:rPr>
                        <a:t>Blockchain Application Design Process</a:t>
                      </a:r>
                    </a:p>
                    <a:p>
                      <a:pPr marL="285750" marR="0" lvl="0" indent="-285750" algn="l">
                        <a:lnSpc>
                          <a:spcPct val="100000"/>
                        </a:lnSpc>
                        <a:spcBef>
                          <a:spcPts val="0"/>
                        </a:spcBef>
                        <a:spcAft>
                          <a:spcPts val="0"/>
                        </a:spcAft>
                        <a:buFont typeface="Arial"/>
                        <a:buChar char="•"/>
                      </a:pPr>
                      <a:r>
                        <a:rPr lang="en-AU" sz="1400" b="0" i="0" u="none" strike="noStrike" kern="1200" noProof="0" dirty="0">
                          <a:solidFill>
                            <a:srgbClr val="FF0000"/>
                          </a:solidFill>
                          <a:effectLst/>
                          <a:latin typeface="+mj-lt"/>
                          <a:ea typeface="+mn-ea"/>
                          <a:cs typeface="+mn-cs"/>
                        </a:rPr>
                        <a:t>Blockchain Suitability Evaluation</a:t>
                      </a:r>
                    </a:p>
                    <a:p>
                      <a:pPr marL="285750" marR="0" lvl="0" indent="-285750" algn="l">
                        <a:lnSpc>
                          <a:spcPct val="100000"/>
                        </a:lnSpc>
                        <a:spcBef>
                          <a:spcPts val="0"/>
                        </a:spcBef>
                        <a:spcAft>
                          <a:spcPts val="0"/>
                        </a:spcAft>
                        <a:buFont typeface="Arial"/>
                        <a:buChar char="•"/>
                      </a:pPr>
                      <a:r>
                        <a:rPr lang="en-AU" sz="1400" b="0" i="0" u="none" strike="noStrike" kern="1200" dirty="0">
                          <a:solidFill>
                            <a:srgbClr val="FF0000"/>
                          </a:solidFill>
                          <a:effectLst/>
                          <a:latin typeface="+mj-lt"/>
                          <a:ea typeface="+mn-ea"/>
                          <a:cs typeface="+mn-cs"/>
                        </a:rPr>
                        <a:t>Guest lecture</a:t>
                      </a:r>
                    </a:p>
                  </a:txBody>
                  <a:tcPr marL="63500" marR="63500" marT="63500" marB="63500"/>
                </a:tc>
                <a:tc>
                  <a:txBody>
                    <a:bodyPr/>
                    <a:lstStyle/>
                    <a:p>
                      <a:pPr rtl="0" fontAlgn="t">
                        <a:spcBef>
                          <a:spcPts val="0"/>
                        </a:spcBef>
                        <a:spcAft>
                          <a:spcPts val="0"/>
                        </a:spcAft>
                      </a:pPr>
                      <a:endParaRPr lang="en-AU" sz="1400" b="0" i="0" u="none" strike="noStrike" kern="1200" dirty="0">
                        <a:solidFill>
                          <a:srgbClr val="FF0000"/>
                        </a:solidFill>
                        <a:effectLst/>
                        <a:latin typeface="+mj-lt"/>
                        <a:ea typeface="+mn-ea"/>
                        <a:cs typeface="+mn-cs"/>
                      </a:endParaRPr>
                    </a:p>
                  </a:txBody>
                  <a:tcPr marL="63500" marR="63500" marT="63500" marB="63500"/>
                </a:tc>
                <a:tc>
                  <a:txBody>
                    <a:bodyPr/>
                    <a:lstStyle/>
                    <a:p>
                      <a:pPr fontAlgn="t"/>
                      <a:r>
                        <a:rPr lang="en-AU" sz="1400" b="0" i="0" u="none" strike="noStrike" kern="1200" dirty="0">
                          <a:solidFill>
                            <a:srgbClr val="FF0000"/>
                          </a:solidFill>
                          <a:effectLst/>
                          <a:latin typeface="+mj-lt"/>
                          <a:ea typeface="+mn-ea"/>
                          <a:cs typeface="+mn-cs"/>
                        </a:rPr>
                        <a:t>Project 1 submission</a:t>
                      </a:r>
                    </a:p>
                    <a:p>
                      <a:pPr fontAlgn="t"/>
                      <a:r>
                        <a:rPr lang="en-AU" sz="1400" b="0" i="0" u="none" strike="noStrike" kern="1200" dirty="0">
                          <a:solidFill>
                            <a:srgbClr val="FF0000"/>
                          </a:solidFill>
                          <a:effectLst/>
                          <a:latin typeface="+mj-lt"/>
                          <a:ea typeface="+mn-ea"/>
                          <a:cs typeface="+mn-cs"/>
                        </a:rPr>
                        <a:t>Project 2 Task 1</a:t>
                      </a:r>
                    </a:p>
                  </a:txBody>
                  <a:tcPr marL="63500" marR="63500" marT="63500" marB="63500"/>
                </a:tc>
                <a:extLst>
                  <a:ext uri="{0D108BD9-81ED-4DB2-BD59-A6C34878D82A}">
                    <a16:rowId xmlns:a16="http://schemas.microsoft.com/office/drawing/2014/main" val="10003"/>
                  </a:ext>
                </a:extLst>
              </a:tr>
            </a:tbl>
          </a:graphicData>
        </a:graphic>
      </p:graphicFrame>
      <p:sp>
        <p:nvSpPr>
          <p:cNvPr id="4" name="Footer Placeholder 3"/>
          <p:cNvSpPr>
            <a:spLocks noGrp="1"/>
          </p:cNvSpPr>
          <p:nvPr>
            <p:ph type="ftr" sz="quarter" idx="10"/>
          </p:nvPr>
        </p:nvSpPr>
        <p:spPr/>
        <p:txBody>
          <a:bodyPr/>
          <a:lstStyle/>
          <a:p>
            <a:r>
              <a:rPr lang="en-AU"/>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52</a:t>
            </a:fld>
            <a:r>
              <a:rPr lang="en-AU"/>
              <a:t>  |</a:t>
            </a:r>
            <a:endParaRPr lang="en-AU" dirty="0"/>
          </a:p>
        </p:txBody>
      </p:sp>
    </p:spTree>
    <p:extLst>
      <p:ext uri="{BB962C8B-B14F-4D97-AF65-F5344CB8AC3E}">
        <p14:creationId xmlns:p14="http://schemas.microsoft.com/office/powerpoint/2010/main" val="527674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Properties of </a:t>
            </a:r>
            <a:r>
              <a:rPr lang="en-AU" sz="3200" dirty="0"/>
              <a:t>Cryptographic Hash Functions</a:t>
            </a:r>
            <a:endParaRPr lang="en-AU" noProof="0" dirty="0"/>
          </a:p>
        </p:txBody>
      </p:sp>
      <p:sp>
        <p:nvSpPr>
          <p:cNvPr id="8" name="Content Placeholder 7"/>
          <p:cNvSpPr>
            <a:spLocks noGrp="1"/>
          </p:cNvSpPr>
          <p:nvPr>
            <p:ph idx="1"/>
          </p:nvPr>
        </p:nvSpPr>
        <p:spPr>
          <a:xfrm>
            <a:off x="251519" y="1480649"/>
            <a:ext cx="8291106" cy="3939629"/>
          </a:xfrm>
        </p:spPr>
        <p:txBody>
          <a:bodyPr>
            <a:normAutofit lnSpcReduction="10000"/>
          </a:bodyPr>
          <a:lstStyle/>
          <a:p>
            <a:r>
              <a:rPr lang="en-AU" dirty="0"/>
              <a:t>Deterministic</a:t>
            </a:r>
          </a:p>
          <a:p>
            <a:pPr lvl="1"/>
            <a:r>
              <a:rPr lang="en-AU" dirty="0"/>
              <a:t>Same message always results in the same hash</a:t>
            </a:r>
          </a:p>
          <a:p>
            <a:r>
              <a:rPr lang="en-AU" dirty="0"/>
              <a:t>A small change to a message change hash value so extensively that old &amp; new hash values appear uncorrelated</a:t>
            </a:r>
          </a:p>
          <a:p>
            <a:pPr lvl="1"/>
            <a:r>
              <a:rPr lang="en-AU" dirty="0"/>
              <a:t>Called Consistent Hashing</a:t>
            </a:r>
          </a:p>
          <a:p>
            <a:r>
              <a:rPr lang="en-AU" dirty="0"/>
              <a:t>Quick to compute hash value for any message/document</a:t>
            </a:r>
          </a:p>
          <a:p>
            <a:r>
              <a:rPr lang="en-AU" noProof="0" dirty="0"/>
              <a:t>A one-way function – Infeasible to invert</a:t>
            </a:r>
          </a:p>
          <a:p>
            <a:r>
              <a:rPr lang="en-AU" dirty="0"/>
              <a:t>Infeasible to generate a message from its hash value except by trying all possible messages</a:t>
            </a:r>
          </a:p>
          <a:p>
            <a:r>
              <a:rPr lang="en-AU" dirty="0"/>
              <a:t>Infeasible to find 2 different messages with the same hash value</a:t>
            </a:r>
          </a:p>
          <a:p>
            <a:pPr lvl="1"/>
            <a:r>
              <a:rPr lang="en-AU" dirty="0"/>
              <a:t>If happens, it’s called a Hash Collision</a:t>
            </a:r>
          </a:p>
        </p:txBody>
      </p:sp>
      <p:sp>
        <p:nvSpPr>
          <p:cNvPr id="3" name="Footer Placeholder 2"/>
          <p:cNvSpPr>
            <a:spLocks noGrp="1"/>
          </p:cNvSpPr>
          <p:nvPr>
            <p:ph type="ftr" sz="quarter" idx="10"/>
          </p:nvPr>
        </p:nvSpPr>
        <p:spPr/>
        <p:txBody>
          <a:bodyPr/>
          <a:lstStyle/>
          <a:p>
            <a:r>
              <a:rPr lang="en-AU" dirty="0"/>
              <a:t>COMP6452 Software Architecture for Blockchain Applications |  Data61, CSIRO</a:t>
            </a:r>
          </a:p>
        </p:txBody>
      </p:sp>
      <p:sp>
        <p:nvSpPr>
          <p:cNvPr id="4" name="Slide Number Placeholder 3"/>
          <p:cNvSpPr>
            <a:spLocks noGrp="1"/>
          </p:cNvSpPr>
          <p:nvPr>
            <p:ph type="sldNum" sz="quarter" idx="11"/>
          </p:nvPr>
        </p:nvSpPr>
        <p:spPr/>
        <p:txBody>
          <a:bodyPr/>
          <a:lstStyle/>
          <a:p>
            <a:fld id="{2ABE124A-B5C5-46E0-B944-45307B126769}" type="slidenum">
              <a:rPr lang="en-AU" smtClean="0"/>
              <a:pPr/>
              <a:t>6</a:t>
            </a:fld>
            <a:r>
              <a:rPr lang="en-AU" dirty="0"/>
              <a:t>  |</a:t>
            </a:r>
          </a:p>
        </p:txBody>
      </p:sp>
    </p:spTree>
    <p:extLst>
      <p:ext uri="{BB962C8B-B14F-4D97-AF65-F5344CB8AC3E}">
        <p14:creationId xmlns:p14="http://schemas.microsoft.com/office/powerpoint/2010/main" val="1434504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Merkle Tree</a:t>
            </a:r>
            <a:endParaRPr lang="en-AU" noProof="0" dirty="0"/>
          </a:p>
        </p:txBody>
      </p:sp>
      <p:sp>
        <p:nvSpPr>
          <p:cNvPr id="6" name="Content Placeholder 5"/>
          <p:cNvSpPr>
            <a:spLocks noGrp="1"/>
          </p:cNvSpPr>
          <p:nvPr>
            <p:ph idx="1"/>
          </p:nvPr>
        </p:nvSpPr>
        <p:spPr>
          <a:xfrm>
            <a:off x="419099" y="1431032"/>
            <a:ext cx="8335433" cy="1714500"/>
          </a:xfrm>
        </p:spPr>
        <p:txBody>
          <a:bodyPr>
            <a:normAutofit lnSpcReduction="10000"/>
          </a:bodyPr>
          <a:lstStyle/>
          <a:p>
            <a:r>
              <a:rPr lang="en-AU" sz="2400" noProof="0" dirty="0"/>
              <a:t>Binary tree built using the hash function</a:t>
            </a:r>
          </a:p>
          <a:p>
            <a:r>
              <a:rPr lang="en-AU" sz="2400" dirty="0"/>
              <a:t>Allow efficient &amp; secure verification of the contents of large data structures</a:t>
            </a:r>
          </a:p>
          <a:p>
            <a:r>
              <a:rPr lang="en-AU" sz="2400" dirty="0"/>
              <a:t>Can demonstrate a leaf node is a part of a given hash tree in </a:t>
            </a:r>
            <a:r>
              <a:rPr lang="el-GR" sz="2400" dirty="0"/>
              <a:t>Θ</a:t>
            </a:r>
            <a:r>
              <a:rPr lang="en-AU" sz="2400" dirty="0"/>
              <a:t>(log </a:t>
            </a:r>
            <a:r>
              <a:rPr lang="en-AU" sz="2400" i="1" dirty="0"/>
              <a:t>n</a:t>
            </a:r>
            <a:r>
              <a:rPr lang="en-AU" sz="2400" dirty="0"/>
              <a:t>)</a:t>
            </a:r>
            <a:endParaRPr lang="en-AU" sz="2800" noProof="0" dirty="0"/>
          </a:p>
          <a:p>
            <a:pPr lvl="2"/>
            <a:endParaRPr lang="en-AU" sz="1800" noProof="0" dirty="0"/>
          </a:p>
        </p:txBody>
      </p:sp>
      <p:sp>
        <p:nvSpPr>
          <p:cNvPr id="8" name="Rectangle 7"/>
          <p:cNvSpPr/>
          <p:nvPr/>
        </p:nvSpPr>
        <p:spPr>
          <a:xfrm>
            <a:off x="1388790" y="4999738"/>
            <a:ext cx="540060" cy="37804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053" b="1" dirty="0"/>
              <a:t>H(Tx</a:t>
            </a:r>
            <a:r>
              <a:rPr lang="en-AU" sz="1053" b="1" baseline="-25000" dirty="0"/>
              <a:t>1</a:t>
            </a:r>
            <a:r>
              <a:rPr lang="en-AU" sz="1053" b="1" dirty="0"/>
              <a:t>)</a:t>
            </a:r>
          </a:p>
        </p:txBody>
      </p:sp>
      <p:sp>
        <p:nvSpPr>
          <p:cNvPr id="9" name="Rectangle 8"/>
          <p:cNvSpPr/>
          <p:nvPr/>
        </p:nvSpPr>
        <p:spPr>
          <a:xfrm>
            <a:off x="2144874" y="4999738"/>
            <a:ext cx="540060" cy="37804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053" b="1" dirty="0"/>
              <a:t>H(Tx</a:t>
            </a:r>
            <a:r>
              <a:rPr lang="en-AU" sz="1053" b="1" baseline="-25000" dirty="0"/>
              <a:t>2</a:t>
            </a:r>
            <a:r>
              <a:rPr lang="en-AU" sz="1053" b="1" dirty="0"/>
              <a:t>)</a:t>
            </a:r>
          </a:p>
        </p:txBody>
      </p:sp>
      <p:sp>
        <p:nvSpPr>
          <p:cNvPr id="10" name="Rectangle 9"/>
          <p:cNvSpPr/>
          <p:nvPr/>
        </p:nvSpPr>
        <p:spPr>
          <a:xfrm>
            <a:off x="1658820" y="4245123"/>
            <a:ext cx="756084" cy="32403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053" b="1" dirty="0">
              <a:solidFill>
                <a:schemeClr val="tx1"/>
              </a:solidFill>
            </a:endParaRPr>
          </a:p>
        </p:txBody>
      </p:sp>
      <p:sp>
        <p:nvSpPr>
          <p:cNvPr id="11" name="TextBox 10"/>
          <p:cNvSpPr txBox="1"/>
          <p:nvPr/>
        </p:nvSpPr>
        <p:spPr>
          <a:xfrm>
            <a:off x="1658820" y="4285191"/>
            <a:ext cx="432048" cy="254365"/>
          </a:xfrm>
          <a:prstGeom prst="rect">
            <a:avLst/>
          </a:prstGeom>
          <a:noFill/>
        </p:spPr>
        <p:txBody>
          <a:bodyPr wrap="square" rtlCol="0">
            <a:spAutoFit/>
          </a:bodyPr>
          <a:lstStyle/>
          <a:p>
            <a:r>
              <a:rPr lang="en-US" sz="1053" b="1" dirty="0"/>
              <a:t>H( )</a:t>
            </a:r>
          </a:p>
        </p:txBody>
      </p:sp>
      <p:sp>
        <p:nvSpPr>
          <p:cNvPr id="12" name="TextBox 11"/>
          <p:cNvSpPr txBox="1"/>
          <p:nvPr/>
        </p:nvSpPr>
        <p:spPr>
          <a:xfrm>
            <a:off x="1982856" y="4292160"/>
            <a:ext cx="432048" cy="254365"/>
          </a:xfrm>
          <a:prstGeom prst="rect">
            <a:avLst/>
          </a:prstGeom>
          <a:noFill/>
        </p:spPr>
        <p:txBody>
          <a:bodyPr wrap="square" rtlCol="0">
            <a:spAutoFit/>
          </a:bodyPr>
          <a:lstStyle/>
          <a:p>
            <a:r>
              <a:rPr lang="en-US" sz="1053" b="1" dirty="0"/>
              <a:t>H( )</a:t>
            </a:r>
          </a:p>
        </p:txBody>
      </p:sp>
      <p:cxnSp>
        <p:nvCxnSpPr>
          <p:cNvPr id="13" name="Elbow Connector 12"/>
          <p:cNvCxnSpPr>
            <a:stCxn id="11" idx="2"/>
            <a:endCxn id="8" idx="0"/>
          </p:cNvCxnSpPr>
          <p:nvPr/>
        </p:nvCxnSpPr>
        <p:spPr>
          <a:xfrm rot="5400000">
            <a:off x="1536741" y="4661635"/>
            <a:ext cx="460182" cy="216024"/>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14" name="Elbow Connector 13"/>
          <p:cNvCxnSpPr>
            <a:stCxn id="12" idx="2"/>
            <a:endCxn id="9" idx="0"/>
          </p:cNvCxnSpPr>
          <p:nvPr/>
        </p:nvCxnSpPr>
        <p:spPr>
          <a:xfrm rot="16200000" flipH="1">
            <a:off x="2080286" y="4665119"/>
            <a:ext cx="453213" cy="216024"/>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15" name="Rectangle 14"/>
          <p:cNvSpPr/>
          <p:nvPr/>
        </p:nvSpPr>
        <p:spPr>
          <a:xfrm>
            <a:off x="3008970" y="4999738"/>
            <a:ext cx="540060" cy="37804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053" b="1" dirty="0"/>
              <a:t>H(Tx</a:t>
            </a:r>
            <a:r>
              <a:rPr lang="en-AU" sz="1053" b="1" baseline="-25000" dirty="0"/>
              <a:t>3</a:t>
            </a:r>
            <a:r>
              <a:rPr lang="en-AU" sz="1053" b="1" dirty="0"/>
              <a:t>)</a:t>
            </a:r>
          </a:p>
        </p:txBody>
      </p:sp>
      <p:sp>
        <p:nvSpPr>
          <p:cNvPr id="16" name="Rectangle 15"/>
          <p:cNvSpPr/>
          <p:nvPr/>
        </p:nvSpPr>
        <p:spPr>
          <a:xfrm>
            <a:off x="3765054" y="4999738"/>
            <a:ext cx="540060" cy="37804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053" b="1" dirty="0"/>
              <a:t>H(Tx</a:t>
            </a:r>
            <a:r>
              <a:rPr lang="en-AU" sz="1053" b="1" baseline="-25000" dirty="0"/>
              <a:t>4</a:t>
            </a:r>
            <a:r>
              <a:rPr lang="en-AU" sz="1053" b="1" dirty="0"/>
              <a:t>)</a:t>
            </a:r>
          </a:p>
        </p:txBody>
      </p:sp>
      <p:sp>
        <p:nvSpPr>
          <p:cNvPr id="17" name="Rectangle 16"/>
          <p:cNvSpPr/>
          <p:nvPr/>
        </p:nvSpPr>
        <p:spPr>
          <a:xfrm>
            <a:off x="3279000" y="4245123"/>
            <a:ext cx="756084" cy="32403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053" b="1" dirty="0">
              <a:solidFill>
                <a:schemeClr val="tx1"/>
              </a:solidFill>
            </a:endParaRPr>
          </a:p>
        </p:txBody>
      </p:sp>
      <p:sp>
        <p:nvSpPr>
          <p:cNvPr id="18" name="TextBox 17"/>
          <p:cNvSpPr txBox="1"/>
          <p:nvPr/>
        </p:nvSpPr>
        <p:spPr>
          <a:xfrm>
            <a:off x="3279000" y="4285191"/>
            <a:ext cx="432048" cy="254365"/>
          </a:xfrm>
          <a:prstGeom prst="rect">
            <a:avLst/>
          </a:prstGeom>
          <a:noFill/>
        </p:spPr>
        <p:txBody>
          <a:bodyPr wrap="square" rtlCol="0">
            <a:spAutoFit/>
          </a:bodyPr>
          <a:lstStyle/>
          <a:p>
            <a:r>
              <a:rPr lang="en-US" sz="1053" b="1" dirty="0"/>
              <a:t>H( )</a:t>
            </a:r>
          </a:p>
        </p:txBody>
      </p:sp>
      <p:sp>
        <p:nvSpPr>
          <p:cNvPr id="19" name="TextBox 18"/>
          <p:cNvSpPr txBox="1"/>
          <p:nvPr/>
        </p:nvSpPr>
        <p:spPr>
          <a:xfrm>
            <a:off x="3603036" y="4292160"/>
            <a:ext cx="432048" cy="254365"/>
          </a:xfrm>
          <a:prstGeom prst="rect">
            <a:avLst/>
          </a:prstGeom>
          <a:noFill/>
        </p:spPr>
        <p:txBody>
          <a:bodyPr wrap="square" rtlCol="0">
            <a:spAutoFit/>
          </a:bodyPr>
          <a:lstStyle/>
          <a:p>
            <a:r>
              <a:rPr lang="en-US" sz="1053" b="1" dirty="0"/>
              <a:t>H( )</a:t>
            </a:r>
          </a:p>
        </p:txBody>
      </p:sp>
      <p:cxnSp>
        <p:nvCxnSpPr>
          <p:cNvPr id="20" name="Elbow Connector 19"/>
          <p:cNvCxnSpPr>
            <a:stCxn id="18" idx="2"/>
            <a:endCxn id="15" idx="0"/>
          </p:cNvCxnSpPr>
          <p:nvPr/>
        </p:nvCxnSpPr>
        <p:spPr>
          <a:xfrm rot="5400000">
            <a:off x="3156921" y="4661635"/>
            <a:ext cx="460182" cy="216024"/>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21" name="Elbow Connector 20"/>
          <p:cNvCxnSpPr>
            <a:stCxn id="19" idx="2"/>
            <a:endCxn id="16" idx="0"/>
          </p:cNvCxnSpPr>
          <p:nvPr/>
        </p:nvCxnSpPr>
        <p:spPr>
          <a:xfrm rot="16200000" flipH="1">
            <a:off x="3700466" y="4665119"/>
            <a:ext cx="453213" cy="216024"/>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22" name="Rectangle 21"/>
          <p:cNvSpPr/>
          <p:nvPr/>
        </p:nvSpPr>
        <p:spPr>
          <a:xfrm>
            <a:off x="2468910" y="3455018"/>
            <a:ext cx="756084" cy="32403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053" b="1" dirty="0">
              <a:solidFill>
                <a:schemeClr val="tx1"/>
              </a:solidFill>
            </a:endParaRPr>
          </a:p>
        </p:txBody>
      </p:sp>
      <p:sp>
        <p:nvSpPr>
          <p:cNvPr id="23" name="TextBox 22"/>
          <p:cNvSpPr txBox="1"/>
          <p:nvPr/>
        </p:nvSpPr>
        <p:spPr>
          <a:xfrm>
            <a:off x="2468910" y="3495086"/>
            <a:ext cx="432048" cy="254365"/>
          </a:xfrm>
          <a:prstGeom prst="rect">
            <a:avLst/>
          </a:prstGeom>
          <a:noFill/>
        </p:spPr>
        <p:txBody>
          <a:bodyPr wrap="square" rtlCol="0">
            <a:spAutoFit/>
          </a:bodyPr>
          <a:lstStyle/>
          <a:p>
            <a:r>
              <a:rPr lang="en-US" sz="1053" b="1" dirty="0"/>
              <a:t>H( )</a:t>
            </a:r>
          </a:p>
        </p:txBody>
      </p:sp>
      <p:sp>
        <p:nvSpPr>
          <p:cNvPr id="24" name="TextBox 23"/>
          <p:cNvSpPr txBox="1"/>
          <p:nvPr/>
        </p:nvSpPr>
        <p:spPr>
          <a:xfrm>
            <a:off x="2792946" y="3502055"/>
            <a:ext cx="432048" cy="254365"/>
          </a:xfrm>
          <a:prstGeom prst="rect">
            <a:avLst/>
          </a:prstGeom>
          <a:noFill/>
        </p:spPr>
        <p:txBody>
          <a:bodyPr wrap="square" rtlCol="0">
            <a:spAutoFit/>
          </a:bodyPr>
          <a:lstStyle/>
          <a:p>
            <a:r>
              <a:rPr lang="en-US" sz="1053" b="1" dirty="0"/>
              <a:t>H( )</a:t>
            </a:r>
          </a:p>
        </p:txBody>
      </p:sp>
      <p:cxnSp>
        <p:nvCxnSpPr>
          <p:cNvPr id="25" name="Elbow Connector 24"/>
          <p:cNvCxnSpPr>
            <a:stCxn id="23" idx="2"/>
            <a:endCxn id="10" idx="0"/>
          </p:cNvCxnSpPr>
          <p:nvPr/>
        </p:nvCxnSpPr>
        <p:spPr>
          <a:xfrm rot="5400000">
            <a:off x="2113062" y="3673251"/>
            <a:ext cx="495672" cy="648072"/>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26" name="Elbow Connector 25"/>
          <p:cNvCxnSpPr>
            <a:stCxn id="24" idx="2"/>
            <a:endCxn id="17" idx="0"/>
          </p:cNvCxnSpPr>
          <p:nvPr/>
        </p:nvCxnSpPr>
        <p:spPr>
          <a:xfrm rot="16200000" flipH="1">
            <a:off x="3088655" y="3676735"/>
            <a:ext cx="488703" cy="648072"/>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27" name="Rectangle 26"/>
          <p:cNvSpPr/>
          <p:nvPr/>
        </p:nvSpPr>
        <p:spPr>
          <a:xfrm>
            <a:off x="4683156" y="4999738"/>
            <a:ext cx="540060" cy="37804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053" b="1" dirty="0"/>
              <a:t>H(Tx</a:t>
            </a:r>
            <a:r>
              <a:rPr lang="en-AU" sz="1053" b="1" baseline="-25000" dirty="0"/>
              <a:t>5</a:t>
            </a:r>
            <a:r>
              <a:rPr lang="en-AU" sz="1053" b="1" dirty="0"/>
              <a:t>)</a:t>
            </a:r>
          </a:p>
        </p:txBody>
      </p:sp>
      <p:sp>
        <p:nvSpPr>
          <p:cNvPr id="28" name="Rectangle 27"/>
          <p:cNvSpPr/>
          <p:nvPr/>
        </p:nvSpPr>
        <p:spPr>
          <a:xfrm>
            <a:off x="5439240" y="4999738"/>
            <a:ext cx="540060" cy="37804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053" b="1" dirty="0"/>
              <a:t>H(Tx</a:t>
            </a:r>
            <a:r>
              <a:rPr lang="en-AU" sz="1053" b="1" baseline="-25000" dirty="0"/>
              <a:t>6</a:t>
            </a:r>
            <a:r>
              <a:rPr lang="en-AU" sz="1053" b="1" dirty="0"/>
              <a:t>)</a:t>
            </a:r>
          </a:p>
        </p:txBody>
      </p:sp>
      <p:sp>
        <p:nvSpPr>
          <p:cNvPr id="29" name="Rectangle 28"/>
          <p:cNvSpPr/>
          <p:nvPr/>
        </p:nvSpPr>
        <p:spPr>
          <a:xfrm>
            <a:off x="4953186" y="4245123"/>
            <a:ext cx="756084" cy="32403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053" b="1" dirty="0">
              <a:solidFill>
                <a:schemeClr val="tx1"/>
              </a:solidFill>
            </a:endParaRPr>
          </a:p>
        </p:txBody>
      </p:sp>
      <p:sp>
        <p:nvSpPr>
          <p:cNvPr id="30" name="TextBox 29"/>
          <p:cNvSpPr txBox="1"/>
          <p:nvPr/>
        </p:nvSpPr>
        <p:spPr>
          <a:xfrm>
            <a:off x="4953186" y="4285191"/>
            <a:ext cx="432048" cy="254365"/>
          </a:xfrm>
          <a:prstGeom prst="rect">
            <a:avLst/>
          </a:prstGeom>
          <a:noFill/>
        </p:spPr>
        <p:txBody>
          <a:bodyPr wrap="square" rtlCol="0">
            <a:spAutoFit/>
          </a:bodyPr>
          <a:lstStyle/>
          <a:p>
            <a:r>
              <a:rPr lang="en-US" sz="1053" b="1" dirty="0"/>
              <a:t>H( )</a:t>
            </a:r>
          </a:p>
        </p:txBody>
      </p:sp>
      <p:sp>
        <p:nvSpPr>
          <p:cNvPr id="31" name="TextBox 30"/>
          <p:cNvSpPr txBox="1"/>
          <p:nvPr/>
        </p:nvSpPr>
        <p:spPr>
          <a:xfrm>
            <a:off x="5277222" y="4292160"/>
            <a:ext cx="432048" cy="254365"/>
          </a:xfrm>
          <a:prstGeom prst="rect">
            <a:avLst/>
          </a:prstGeom>
          <a:noFill/>
        </p:spPr>
        <p:txBody>
          <a:bodyPr wrap="square" rtlCol="0">
            <a:spAutoFit/>
          </a:bodyPr>
          <a:lstStyle/>
          <a:p>
            <a:r>
              <a:rPr lang="en-US" sz="1053" b="1" dirty="0"/>
              <a:t>H( )</a:t>
            </a:r>
          </a:p>
        </p:txBody>
      </p:sp>
      <p:cxnSp>
        <p:nvCxnSpPr>
          <p:cNvPr id="32" name="Elbow Connector 31"/>
          <p:cNvCxnSpPr>
            <a:stCxn id="30" idx="2"/>
            <a:endCxn id="27" idx="0"/>
          </p:cNvCxnSpPr>
          <p:nvPr/>
        </p:nvCxnSpPr>
        <p:spPr>
          <a:xfrm rot="5400000">
            <a:off x="4831107" y="4661635"/>
            <a:ext cx="460182" cy="216024"/>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33" name="Elbow Connector 32"/>
          <p:cNvCxnSpPr>
            <a:stCxn id="31" idx="2"/>
            <a:endCxn id="28" idx="0"/>
          </p:cNvCxnSpPr>
          <p:nvPr/>
        </p:nvCxnSpPr>
        <p:spPr>
          <a:xfrm rot="16200000" flipH="1">
            <a:off x="5374652" y="4665119"/>
            <a:ext cx="453213" cy="216024"/>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34" name="Rectangle 33"/>
          <p:cNvSpPr/>
          <p:nvPr/>
        </p:nvSpPr>
        <p:spPr>
          <a:xfrm>
            <a:off x="6303336" y="4999738"/>
            <a:ext cx="540060" cy="37804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053" b="1" dirty="0"/>
              <a:t>H(Tx</a:t>
            </a:r>
            <a:r>
              <a:rPr lang="en-AU" sz="1053" b="1" baseline="-25000" dirty="0"/>
              <a:t>7</a:t>
            </a:r>
            <a:r>
              <a:rPr lang="en-AU" sz="1053" b="1" dirty="0"/>
              <a:t>)</a:t>
            </a:r>
          </a:p>
        </p:txBody>
      </p:sp>
      <p:sp>
        <p:nvSpPr>
          <p:cNvPr id="35" name="Rectangle 34"/>
          <p:cNvSpPr/>
          <p:nvPr/>
        </p:nvSpPr>
        <p:spPr>
          <a:xfrm>
            <a:off x="7059420" y="4999738"/>
            <a:ext cx="540060" cy="37804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053" b="1" dirty="0"/>
              <a:t>H(Tx</a:t>
            </a:r>
            <a:r>
              <a:rPr lang="en-AU" sz="1053" b="1" baseline="-25000" dirty="0"/>
              <a:t>8</a:t>
            </a:r>
            <a:r>
              <a:rPr lang="en-AU" sz="1053" b="1" dirty="0"/>
              <a:t>)</a:t>
            </a:r>
          </a:p>
        </p:txBody>
      </p:sp>
      <p:sp>
        <p:nvSpPr>
          <p:cNvPr id="36" name="Rectangle 35"/>
          <p:cNvSpPr/>
          <p:nvPr/>
        </p:nvSpPr>
        <p:spPr>
          <a:xfrm>
            <a:off x="6573366" y="4245123"/>
            <a:ext cx="756084" cy="32403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053" b="1" dirty="0">
              <a:solidFill>
                <a:schemeClr val="tx1"/>
              </a:solidFill>
            </a:endParaRPr>
          </a:p>
        </p:txBody>
      </p:sp>
      <p:sp>
        <p:nvSpPr>
          <p:cNvPr id="37" name="TextBox 36"/>
          <p:cNvSpPr txBox="1"/>
          <p:nvPr/>
        </p:nvSpPr>
        <p:spPr>
          <a:xfrm>
            <a:off x="6573366" y="4285191"/>
            <a:ext cx="432048" cy="254365"/>
          </a:xfrm>
          <a:prstGeom prst="rect">
            <a:avLst/>
          </a:prstGeom>
          <a:noFill/>
        </p:spPr>
        <p:txBody>
          <a:bodyPr wrap="square" rtlCol="0">
            <a:spAutoFit/>
          </a:bodyPr>
          <a:lstStyle/>
          <a:p>
            <a:r>
              <a:rPr lang="en-US" sz="1053" b="1" dirty="0"/>
              <a:t>H( )</a:t>
            </a:r>
          </a:p>
        </p:txBody>
      </p:sp>
      <p:sp>
        <p:nvSpPr>
          <p:cNvPr id="38" name="TextBox 37"/>
          <p:cNvSpPr txBox="1"/>
          <p:nvPr/>
        </p:nvSpPr>
        <p:spPr>
          <a:xfrm>
            <a:off x="6897402" y="4292160"/>
            <a:ext cx="432048" cy="254365"/>
          </a:xfrm>
          <a:prstGeom prst="rect">
            <a:avLst/>
          </a:prstGeom>
          <a:noFill/>
        </p:spPr>
        <p:txBody>
          <a:bodyPr wrap="square" rtlCol="0">
            <a:spAutoFit/>
          </a:bodyPr>
          <a:lstStyle/>
          <a:p>
            <a:r>
              <a:rPr lang="en-US" sz="1053" b="1" dirty="0"/>
              <a:t>H( )</a:t>
            </a:r>
          </a:p>
        </p:txBody>
      </p:sp>
      <p:cxnSp>
        <p:nvCxnSpPr>
          <p:cNvPr id="39" name="Elbow Connector 38"/>
          <p:cNvCxnSpPr>
            <a:stCxn id="37" idx="2"/>
            <a:endCxn id="34" idx="0"/>
          </p:cNvCxnSpPr>
          <p:nvPr/>
        </p:nvCxnSpPr>
        <p:spPr>
          <a:xfrm rot="5400000">
            <a:off x="6451287" y="4661635"/>
            <a:ext cx="460182" cy="216024"/>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40" name="Elbow Connector 39"/>
          <p:cNvCxnSpPr>
            <a:stCxn id="38" idx="2"/>
            <a:endCxn id="35" idx="0"/>
          </p:cNvCxnSpPr>
          <p:nvPr/>
        </p:nvCxnSpPr>
        <p:spPr>
          <a:xfrm rot="16200000" flipH="1">
            <a:off x="6994832" y="4665119"/>
            <a:ext cx="453213" cy="216024"/>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41" name="Rectangle 40"/>
          <p:cNvSpPr/>
          <p:nvPr/>
        </p:nvSpPr>
        <p:spPr>
          <a:xfrm>
            <a:off x="5763276" y="3455018"/>
            <a:ext cx="756084" cy="32403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053" b="1" dirty="0">
              <a:solidFill>
                <a:schemeClr val="tx1"/>
              </a:solidFill>
            </a:endParaRPr>
          </a:p>
        </p:txBody>
      </p:sp>
      <p:sp>
        <p:nvSpPr>
          <p:cNvPr id="42" name="TextBox 41"/>
          <p:cNvSpPr txBox="1"/>
          <p:nvPr/>
        </p:nvSpPr>
        <p:spPr>
          <a:xfrm>
            <a:off x="5763276" y="3495086"/>
            <a:ext cx="432048" cy="254365"/>
          </a:xfrm>
          <a:prstGeom prst="rect">
            <a:avLst/>
          </a:prstGeom>
          <a:noFill/>
        </p:spPr>
        <p:txBody>
          <a:bodyPr wrap="square" rtlCol="0">
            <a:spAutoFit/>
          </a:bodyPr>
          <a:lstStyle/>
          <a:p>
            <a:r>
              <a:rPr lang="en-US" sz="1053" b="1" dirty="0"/>
              <a:t>H( )</a:t>
            </a:r>
          </a:p>
        </p:txBody>
      </p:sp>
      <p:sp>
        <p:nvSpPr>
          <p:cNvPr id="43" name="TextBox 42"/>
          <p:cNvSpPr txBox="1"/>
          <p:nvPr/>
        </p:nvSpPr>
        <p:spPr>
          <a:xfrm>
            <a:off x="6087312" y="3502055"/>
            <a:ext cx="432048" cy="254365"/>
          </a:xfrm>
          <a:prstGeom prst="rect">
            <a:avLst/>
          </a:prstGeom>
          <a:noFill/>
        </p:spPr>
        <p:txBody>
          <a:bodyPr wrap="square" rtlCol="0">
            <a:spAutoFit/>
          </a:bodyPr>
          <a:lstStyle/>
          <a:p>
            <a:r>
              <a:rPr lang="en-US" sz="1053" b="1" dirty="0"/>
              <a:t>H( )</a:t>
            </a:r>
          </a:p>
        </p:txBody>
      </p:sp>
      <p:cxnSp>
        <p:nvCxnSpPr>
          <p:cNvPr id="44" name="Elbow Connector 43"/>
          <p:cNvCxnSpPr>
            <a:stCxn id="42" idx="2"/>
            <a:endCxn id="29" idx="0"/>
          </p:cNvCxnSpPr>
          <p:nvPr/>
        </p:nvCxnSpPr>
        <p:spPr>
          <a:xfrm rot="5400000">
            <a:off x="5407428" y="3673251"/>
            <a:ext cx="495672" cy="648072"/>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45" name="Elbow Connector 44"/>
          <p:cNvCxnSpPr>
            <a:stCxn id="43" idx="2"/>
            <a:endCxn id="36" idx="0"/>
          </p:cNvCxnSpPr>
          <p:nvPr/>
        </p:nvCxnSpPr>
        <p:spPr>
          <a:xfrm rot="16200000" flipH="1">
            <a:off x="6383021" y="3676735"/>
            <a:ext cx="488703" cy="648072"/>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46" name="Rectangle 45"/>
          <p:cNvSpPr/>
          <p:nvPr/>
        </p:nvSpPr>
        <p:spPr>
          <a:xfrm>
            <a:off x="4089090" y="2788452"/>
            <a:ext cx="756084" cy="32403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053" b="1" dirty="0">
              <a:solidFill>
                <a:schemeClr val="tx1"/>
              </a:solidFill>
            </a:endParaRPr>
          </a:p>
        </p:txBody>
      </p:sp>
      <p:sp>
        <p:nvSpPr>
          <p:cNvPr id="47" name="TextBox 46"/>
          <p:cNvSpPr txBox="1"/>
          <p:nvPr/>
        </p:nvSpPr>
        <p:spPr>
          <a:xfrm>
            <a:off x="4089090" y="2828520"/>
            <a:ext cx="432048" cy="254365"/>
          </a:xfrm>
          <a:prstGeom prst="rect">
            <a:avLst/>
          </a:prstGeom>
          <a:noFill/>
        </p:spPr>
        <p:txBody>
          <a:bodyPr wrap="square" rtlCol="0">
            <a:spAutoFit/>
          </a:bodyPr>
          <a:lstStyle/>
          <a:p>
            <a:r>
              <a:rPr lang="en-US" sz="1053" b="1" dirty="0"/>
              <a:t>H( )</a:t>
            </a:r>
          </a:p>
        </p:txBody>
      </p:sp>
      <p:sp>
        <p:nvSpPr>
          <p:cNvPr id="48" name="TextBox 47"/>
          <p:cNvSpPr txBox="1"/>
          <p:nvPr/>
        </p:nvSpPr>
        <p:spPr>
          <a:xfrm>
            <a:off x="4413126" y="2835489"/>
            <a:ext cx="432048" cy="254365"/>
          </a:xfrm>
          <a:prstGeom prst="rect">
            <a:avLst/>
          </a:prstGeom>
          <a:noFill/>
        </p:spPr>
        <p:txBody>
          <a:bodyPr wrap="square" rtlCol="0">
            <a:spAutoFit/>
          </a:bodyPr>
          <a:lstStyle/>
          <a:p>
            <a:r>
              <a:rPr lang="en-US" sz="1053" b="1" dirty="0"/>
              <a:t>H( )</a:t>
            </a:r>
          </a:p>
        </p:txBody>
      </p:sp>
      <p:cxnSp>
        <p:nvCxnSpPr>
          <p:cNvPr id="49" name="Elbow Connector 48"/>
          <p:cNvCxnSpPr>
            <a:stCxn id="47" idx="2"/>
            <a:endCxn id="22" idx="0"/>
          </p:cNvCxnSpPr>
          <p:nvPr/>
        </p:nvCxnSpPr>
        <p:spPr>
          <a:xfrm rot="5400000">
            <a:off x="3389967" y="2539870"/>
            <a:ext cx="372133" cy="1458162"/>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50" name="Elbow Connector 49"/>
          <p:cNvCxnSpPr>
            <a:stCxn id="48" idx="2"/>
            <a:endCxn id="41" idx="0"/>
          </p:cNvCxnSpPr>
          <p:nvPr/>
        </p:nvCxnSpPr>
        <p:spPr>
          <a:xfrm rot="16200000" flipH="1">
            <a:off x="5202652" y="2516352"/>
            <a:ext cx="365164" cy="1512168"/>
          </a:xfrm>
          <a:prstGeom prst="bentConnector3">
            <a:avLst>
              <a:gd name="adj1" fmla="val 50000"/>
            </a:avLst>
          </a:prstGeom>
          <a:ln w="3810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7</a:t>
            </a:fld>
            <a:r>
              <a:rPr lang="en-AU" dirty="0"/>
              <a:t>  |</a:t>
            </a:r>
          </a:p>
        </p:txBody>
      </p:sp>
    </p:spTree>
    <p:extLst>
      <p:ext uri="{BB962C8B-B14F-4D97-AF65-F5344CB8AC3E}">
        <p14:creationId xmlns:p14="http://schemas.microsoft.com/office/powerpoint/2010/main" val="36274097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AU" noProof="0" dirty="0"/>
              <a:t>Public-Key Cryptography</a:t>
            </a:r>
          </a:p>
        </p:txBody>
      </p:sp>
      <p:sp>
        <p:nvSpPr>
          <p:cNvPr id="6" name="Content Placeholder 5"/>
          <p:cNvSpPr>
            <a:spLocks noGrp="1"/>
          </p:cNvSpPr>
          <p:nvPr>
            <p:ph idx="1"/>
          </p:nvPr>
        </p:nvSpPr>
        <p:spPr>
          <a:xfrm>
            <a:off x="323528" y="1415051"/>
            <a:ext cx="5629145" cy="4178753"/>
          </a:xfrm>
        </p:spPr>
        <p:txBody>
          <a:bodyPr>
            <a:normAutofit fontScale="92500" lnSpcReduction="10000"/>
          </a:bodyPr>
          <a:lstStyle/>
          <a:p>
            <a:r>
              <a:rPr lang="en-AU" dirty="0"/>
              <a:t>Aka., </a:t>
            </a:r>
            <a:r>
              <a:rPr lang="en-AU" noProof="0" dirty="0"/>
              <a:t>asymmetric cryptography, is a cryptographic system that uses </a:t>
            </a:r>
            <a:r>
              <a:rPr lang="en-AU" i="1" noProof="0" dirty="0"/>
              <a:t>pairs of keys</a:t>
            </a:r>
            <a:r>
              <a:rPr lang="en-AU" noProof="0" dirty="0"/>
              <a:t>: </a:t>
            </a:r>
          </a:p>
          <a:p>
            <a:pPr lvl="1"/>
            <a:r>
              <a:rPr lang="en-AU" noProof="0" dirty="0"/>
              <a:t>Public keys – May be disseminated widely </a:t>
            </a:r>
          </a:p>
          <a:p>
            <a:pPr lvl="1"/>
            <a:r>
              <a:rPr lang="en-AU" noProof="0" dirty="0"/>
              <a:t>Private keys – Known only to the owner</a:t>
            </a:r>
          </a:p>
          <a:p>
            <a:r>
              <a:rPr lang="en-AU" noProof="0" dirty="0"/>
              <a:t>Effective security only requires keeping the private key private</a:t>
            </a:r>
          </a:p>
          <a:p>
            <a:r>
              <a:rPr lang="en-AU" noProof="0" dirty="0"/>
              <a:t>Easy to create new key pairs</a:t>
            </a:r>
          </a:p>
          <a:p>
            <a:pPr lvl="1"/>
            <a:r>
              <a:rPr lang="en-AU" dirty="0"/>
              <a:t>Algorithms – RSA, ECC</a:t>
            </a:r>
          </a:p>
          <a:p>
            <a:pPr lvl="1"/>
            <a:r>
              <a:rPr lang="en-AU" dirty="0"/>
              <a:t>128, 256, 384, 512, 1024, 4096 bits</a:t>
            </a:r>
          </a:p>
          <a:p>
            <a:r>
              <a:rPr lang="en-AU" noProof="0" dirty="0"/>
              <a:t>Used heavily in blockchain</a:t>
            </a:r>
          </a:p>
          <a:p>
            <a:pPr lvl="1"/>
            <a:r>
              <a:rPr lang="en-AU" noProof="0" dirty="0"/>
              <a:t>Losing your private key can mean loss of assets</a:t>
            </a:r>
          </a:p>
          <a:p>
            <a:pPr lvl="1"/>
            <a:r>
              <a:rPr lang="en-AU" noProof="0" dirty="0"/>
              <a:t>If hackers can get your private key, they can steal your assets</a:t>
            </a:r>
          </a:p>
        </p:txBody>
      </p:sp>
      <p:pic>
        <p:nvPicPr>
          <p:cNvPr id="10" name="Content Placeholder 9"/>
          <p:cNvPicPr>
            <a:picLocks noGrp="1" noChangeAspect="1"/>
          </p:cNvPicPr>
          <p:nvPr>
            <p:ph sz="half" idx="4294967295"/>
          </p:nvPr>
        </p:nvPicPr>
        <p:blipFill>
          <a:blip r:embed="rId3">
            <a:extLst>
              <a:ext uri="{28A0092B-C50C-407E-A947-70E740481C1C}">
                <a14:useLocalDpi xmlns:a14="http://schemas.microsoft.com/office/drawing/2010/main" val="0"/>
              </a:ext>
            </a:extLst>
          </a:blip>
          <a:stretch>
            <a:fillRect/>
          </a:stretch>
        </p:blipFill>
        <p:spPr>
          <a:xfrm>
            <a:off x="5508104" y="1201316"/>
            <a:ext cx="3368675" cy="3368675"/>
          </a:xfrm>
        </p:spPr>
      </p:pic>
      <p:sp>
        <p:nvSpPr>
          <p:cNvPr id="11" name="TextBox 10"/>
          <p:cNvSpPr txBox="1"/>
          <p:nvPr/>
        </p:nvSpPr>
        <p:spPr>
          <a:xfrm>
            <a:off x="4572000" y="5116170"/>
            <a:ext cx="4504759" cy="261610"/>
          </a:xfrm>
          <a:prstGeom prst="rect">
            <a:avLst/>
          </a:prstGeom>
          <a:noFill/>
        </p:spPr>
        <p:txBody>
          <a:bodyPr wrap="none" rtlCol="0">
            <a:spAutoFit/>
          </a:bodyPr>
          <a:lstStyle/>
          <a:p>
            <a:r>
              <a:rPr lang="en-AU" sz="1100" dirty="0"/>
              <a:t>Some content from </a:t>
            </a:r>
            <a:r>
              <a:rPr lang="en-AU" sz="1100" dirty="0">
                <a:hlinkClick r:id="rId4"/>
              </a:rPr>
              <a:t>https://en.wikipedia.org/wiki/Public-key_cryptography</a:t>
            </a:r>
            <a:r>
              <a:rPr lang="en-AU" sz="1100" dirty="0"/>
              <a:t> </a:t>
            </a:r>
          </a:p>
        </p:txBody>
      </p:sp>
      <p:sp>
        <p:nvSpPr>
          <p:cNvPr id="2" name="Footer Placeholder 1"/>
          <p:cNvSpPr>
            <a:spLocks noGrp="1"/>
          </p:cNvSpPr>
          <p:nvPr>
            <p:ph type="ftr" sz="quarter" idx="10"/>
          </p:nvPr>
        </p:nvSpPr>
        <p:spPr/>
        <p:txBody>
          <a:bodyPr/>
          <a:lstStyle/>
          <a:p>
            <a:r>
              <a:rPr lang="en-AU" dirty="0"/>
              <a:t>COMP6452 Software Architecture for Blockchain Applications |  Data61, CSIRO</a:t>
            </a:r>
          </a:p>
        </p:txBody>
      </p:sp>
      <p:sp>
        <p:nvSpPr>
          <p:cNvPr id="3" name="Slide Number Placeholder 2"/>
          <p:cNvSpPr>
            <a:spLocks noGrp="1"/>
          </p:cNvSpPr>
          <p:nvPr>
            <p:ph type="sldNum" sz="quarter" idx="11"/>
          </p:nvPr>
        </p:nvSpPr>
        <p:spPr/>
        <p:txBody>
          <a:bodyPr/>
          <a:lstStyle/>
          <a:p>
            <a:fld id="{2ABE124A-B5C5-46E0-B944-45307B126769}" type="slidenum">
              <a:rPr lang="en-AU" smtClean="0"/>
              <a:pPr/>
              <a:t>8</a:t>
            </a:fld>
            <a:r>
              <a:rPr lang="en-AU" dirty="0"/>
              <a:t>  |</a:t>
            </a:r>
          </a:p>
        </p:txBody>
      </p:sp>
    </p:spTree>
    <p:extLst>
      <p:ext uri="{BB962C8B-B14F-4D97-AF65-F5344CB8AC3E}">
        <p14:creationId xmlns:p14="http://schemas.microsoft.com/office/powerpoint/2010/main" val="3739180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dirty="0"/>
              <a:t>Encryption &amp; Digital Signatures</a:t>
            </a:r>
          </a:p>
        </p:txBody>
      </p:sp>
      <p:pic>
        <p:nvPicPr>
          <p:cNvPr id="11" name="Content Placeholder 10"/>
          <p:cNvPicPr>
            <a:picLocks noGrp="1" noChangeAspect="1"/>
          </p:cNvPicPr>
          <p:nvPr>
            <p:ph sz="half" idx="4294967295"/>
          </p:nvPr>
        </p:nvPicPr>
        <p:blipFill>
          <a:blip r:embed="rId3" cstate="print">
            <a:extLst>
              <a:ext uri="{28A0092B-C50C-407E-A947-70E740481C1C}">
                <a14:useLocalDpi xmlns:a14="http://schemas.microsoft.com/office/drawing/2010/main" val="0"/>
              </a:ext>
            </a:extLst>
          </a:blip>
          <a:stretch>
            <a:fillRect/>
          </a:stretch>
        </p:blipFill>
        <p:spPr>
          <a:xfrm>
            <a:off x="651951" y="1505651"/>
            <a:ext cx="3125788" cy="3054350"/>
          </a:xfrm>
        </p:spPr>
      </p:pic>
      <p:pic>
        <p:nvPicPr>
          <p:cNvPr id="12" name="Content Placeholder 11"/>
          <p:cNvPicPr>
            <a:picLocks noGrp="1" noChangeAspect="1"/>
          </p:cNvPicPr>
          <p:nvPr>
            <p:ph sz="half" idx="4294967295"/>
          </p:nvPr>
        </p:nvPicPr>
        <p:blipFill>
          <a:blip r:embed="rId4" cstate="print">
            <a:extLst>
              <a:ext uri="{28A0092B-C50C-407E-A947-70E740481C1C}">
                <a14:useLocalDpi xmlns:a14="http://schemas.microsoft.com/office/drawing/2010/main" val="0"/>
              </a:ext>
            </a:extLst>
          </a:blip>
          <a:stretch>
            <a:fillRect/>
          </a:stretch>
        </p:blipFill>
        <p:spPr>
          <a:xfrm>
            <a:off x="5271012" y="1505651"/>
            <a:ext cx="3221037" cy="3054350"/>
          </a:xfrm>
        </p:spPr>
      </p:pic>
      <p:sp>
        <p:nvSpPr>
          <p:cNvPr id="8" name="TextBox 7"/>
          <p:cNvSpPr txBox="1"/>
          <p:nvPr/>
        </p:nvSpPr>
        <p:spPr>
          <a:xfrm>
            <a:off x="2214845" y="5188178"/>
            <a:ext cx="4504759" cy="261610"/>
          </a:xfrm>
          <a:prstGeom prst="rect">
            <a:avLst/>
          </a:prstGeom>
          <a:noFill/>
        </p:spPr>
        <p:txBody>
          <a:bodyPr wrap="none" rtlCol="0">
            <a:spAutoFit/>
          </a:bodyPr>
          <a:lstStyle/>
          <a:p>
            <a:r>
              <a:rPr lang="en-AU" sz="1100" dirty="0"/>
              <a:t>Some content from </a:t>
            </a:r>
            <a:r>
              <a:rPr lang="en-AU" sz="1100" dirty="0">
                <a:hlinkClick r:id="rId5"/>
              </a:rPr>
              <a:t>https://en.wikipedia.org/wiki/Public-key_cryptography</a:t>
            </a:r>
            <a:r>
              <a:rPr lang="en-AU" sz="1100" dirty="0"/>
              <a:t> </a:t>
            </a:r>
          </a:p>
        </p:txBody>
      </p:sp>
      <p:sp>
        <p:nvSpPr>
          <p:cNvPr id="13" name="TextBox 12"/>
          <p:cNvSpPr txBox="1"/>
          <p:nvPr/>
        </p:nvSpPr>
        <p:spPr>
          <a:xfrm>
            <a:off x="648484" y="4560001"/>
            <a:ext cx="3129255" cy="338554"/>
          </a:xfrm>
          <a:prstGeom prst="rect">
            <a:avLst/>
          </a:prstGeom>
          <a:noFill/>
        </p:spPr>
        <p:txBody>
          <a:bodyPr wrap="none" rtlCol="0">
            <a:spAutoFit/>
          </a:bodyPr>
          <a:lstStyle/>
          <a:p>
            <a:r>
              <a:rPr lang="de-DE" sz="1600" dirty="0"/>
              <a:t>Only Alice can decrypt the message</a:t>
            </a:r>
            <a:endParaRPr lang="en-AU" sz="1600" dirty="0"/>
          </a:p>
        </p:txBody>
      </p:sp>
      <p:sp>
        <p:nvSpPr>
          <p:cNvPr id="14" name="TextBox 13"/>
          <p:cNvSpPr txBox="1"/>
          <p:nvPr/>
        </p:nvSpPr>
        <p:spPr>
          <a:xfrm>
            <a:off x="5305999" y="4474775"/>
            <a:ext cx="3151062" cy="830997"/>
          </a:xfrm>
          <a:prstGeom prst="rect">
            <a:avLst/>
          </a:prstGeom>
          <a:noFill/>
        </p:spPr>
        <p:txBody>
          <a:bodyPr wrap="square" rtlCol="0">
            <a:spAutoFit/>
          </a:bodyPr>
          <a:lstStyle/>
          <a:p>
            <a:r>
              <a:rPr lang="de-DE" sz="1600" dirty="0"/>
              <a:t>No-one can change the message without breaking Alice‘s signature</a:t>
            </a:r>
          </a:p>
          <a:p>
            <a:r>
              <a:rPr lang="de-DE" sz="1600" dirty="0"/>
              <a:t>Provides autentication</a:t>
            </a:r>
            <a:endParaRPr lang="en-AU" sz="1600" dirty="0"/>
          </a:p>
        </p:txBody>
      </p:sp>
      <p:sp>
        <p:nvSpPr>
          <p:cNvPr id="3" name="Footer Placeholder 2"/>
          <p:cNvSpPr>
            <a:spLocks noGrp="1"/>
          </p:cNvSpPr>
          <p:nvPr>
            <p:ph type="ftr" sz="quarter" idx="10"/>
          </p:nvPr>
        </p:nvSpPr>
        <p:spPr/>
        <p:txBody>
          <a:bodyPr/>
          <a:lstStyle/>
          <a:p>
            <a:r>
              <a:rPr lang="en-AU" dirty="0"/>
              <a:t>COMP6452 Software Architecture for Blockchain Applications |  Data61, CSIRO</a:t>
            </a:r>
          </a:p>
        </p:txBody>
      </p:sp>
      <p:sp>
        <p:nvSpPr>
          <p:cNvPr id="4" name="Slide Number Placeholder 3"/>
          <p:cNvSpPr>
            <a:spLocks noGrp="1"/>
          </p:cNvSpPr>
          <p:nvPr>
            <p:ph type="sldNum" sz="quarter" idx="11"/>
          </p:nvPr>
        </p:nvSpPr>
        <p:spPr/>
        <p:txBody>
          <a:bodyPr/>
          <a:lstStyle/>
          <a:p>
            <a:fld id="{2ABE124A-B5C5-46E0-B944-45307B126769}" type="slidenum">
              <a:rPr lang="en-AU" smtClean="0"/>
              <a:pPr/>
              <a:t>9</a:t>
            </a:fld>
            <a:r>
              <a:rPr lang="en-AU" dirty="0"/>
              <a:t>  |</a:t>
            </a:r>
          </a:p>
        </p:txBody>
      </p:sp>
    </p:spTree>
    <p:extLst>
      <p:ext uri="{BB962C8B-B14F-4D97-AF65-F5344CB8AC3E}">
        <p14:creationId xmlns:p14="http://schemas.microsoft.com/office/powerpoint/2010/main" val="4160658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theme/theme1.xml><?xml version="1.0" encoding="utf-8"?>
<a:theme xmlns:a="http://schemas.openxmlformats.org/drawingml/2006/main" name="PowerPoint 16.9 Widescreen+Data61 Feb 2020">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16.9 Widescreen - test D61.potx" id="{A61A1320-A444-4F11-B6EF-61817FDB7BD3}" vid="{99A237E0-7616-48A7-BF87-3E24B267A27B}"/>
    </a:ext>
  </a:extLst>
</a:theme>
</file>

<file path=ppt/theme/theme2.xml><?xml version="1.0" encoding="utf-8"?>
<a:theme xmlns:a="http://schemas.openxmlformats.org/drawingml/2006/main" name="CSIRO Data61 vertical">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16.9 Widescreen - test D61.potx" id="{A61A1320-A444-4F11-B6EF-61817FDB7BD3}" vid="{1738F4AF-9CB0-4952-839D-3B3E2A9C1DB9}"/>
    </a:ext>
  </a:extLst>
</a:theme>
</file>

<file path=ppt/theme/theme3.xml><?xml version="1.0" encoding="utf-8"?>
<a:theme xmlns:a="http://schemas.openxmlformats.org/drawingml/2006/main" name="CSIRO Data61 horizontal">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16.9 Widescreen - test D61.potx" id="{A61A1320-A444-4F11-B6EF-61817FDB7BD3}" vid="{D3507CDB-70CD-452D-8519-2C929EC5E88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FFF6568E1F8614EB7C90AF6A87F0B25" ma:contentTypeVersion="13" ma:contentTypeDescription="Create a new document." ma:contentTypeScope="" ma:versionID="eed91eaa7f6ea1896a91774834f795b2">
  <xsd:schema xmlns:xsd="http://www.w3.org/2001/XMLSchema" xmlns:xs="http://www.w3.org/2001/XMLSchema" xmlns:p="http://schemas.microsoft.com/office/2006/metadata/properties" xmlns:ns2="f9d56f65-ef43-4e59-b084-d4bf4ff12e34" xmlns:ns3="7495d482-cd79-44c5-a989-adf85fc91d78" targetNamespace="http://schemas.microsoft.com/office/2006/metadata/properties" ma:root="true" ma:fieldsID="e66fe27dfe4a195aa8ca9a0cf3c68108" ns2:_="" ns3:_="">
    <xsd:import namespace="f9d56f65-ef43-4e59-b084-d4bf4ff12e34"/>
    <xsd:import namespace="7495d482-cd79-44c5-a989-adf85fc91d78"/>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GenerationTime" minOccurs="0"/>
                <xsd:element ref="ns3:MediaServiceEventHashCode" minOccurs="0"/>
                <xsd:element ref="ns2:SharedWithUsers" minOccurs="0"/>
                <xsd:element ref="ns2:SharedWithDetails"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d56f65-ef43-4e59-b084-d4bf4ff12e34"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495d482-cd79-44c5-a989-adf85fc91d7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f9d56f65-ef43-4e59-b084-d4bf4ff12e34">CSCV7V3J5ETJ-1847676796-5280</_dlc_DocId>
    <_dlc_DocIdUrl xmlns="f9d56f65-ef43-4e59-b084-d4bf4ff12e34">
      <Url>https://csiroau.sharepoint.com/sites/Data61CommsTeam/_layouts/15/DocIdRedir.aspx?ID=CSCV7V3J5ETJ-1847676796-5280</Url>
      <Description>CSCV7V3J5ETJ-1847676796-5280</Description>
    </_dlc_DocIdUrl>
  </documentManagement>
</p:properties>
</file>

<file path=customXml/itemProps1.xml><?xml version="1.0" encoding="utf-8"?>
<ds:datastoreItem xmlns:ds="http://schemas.openxmlformats.org/officeDocument/2006/customXml" ds:itemID="{780BE2EC-7258-4514-8D0A-BC24B25AD9B3}">
  <ds:schemaRefs>
    <ds:schemaRef ds:uri="http://schemas.microsoft.com/sharepoint/v3/contenttype/forms"/>
  </ds:schemaRefs>
</ds:datastoreItem>
</file>

<file path=customXml/itemProps2.xml><?xml version="1.0" encoding="utf-8"?>
<ds:datastoreItem xmlns:ds="http://schemas.openxmlformats.org/officeDocument/2006/customXml" ds:itemID="{E89D16A7-4373-404A-BC11-F4A431241E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d56f65-ef43-4e59-b084-d4bf4ff12e34"/>
    <ds:schemaRef ds:uri="7495d482-cd79-44c5-a989-adf85fc91d7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80BC07E-703F-446A-A79F-CE864494FB47}">
  <ds:schemaRefs>
    <ds:schemaRef ds:uri="http://schemas.microsoft.com/sharepoint/events"/>
  </ds:schemaRefs>
</ds:datastoreItem>
</file>

<file path=customXml/itemProps4.xml><?xml version="1.0" encoding="utf-8"?>
<ds:datastoreItem xmlns:ds="http://schemas.openxmlformats.org/officeDocument/2006/customXml" ds:itemID="{27294B51-ACB0-4E3F-B097-B800D91EB0F6}">
  <ds:schemaRefs>
    <ds:schemaRef ds:uri="http://schemas.microsoft.com/office/2006/metadata/properties"/>
    <ds:schemaRef ds:uri="http://schemas.microsoft.com/office/infopath/2007/PartnerControls"/>
    <ds:schemaRef ds:uri="f9d56f65-ef43-4e59-b084-d4bf4ff12e34"/>
  </ds:schemaRefs>
</ds:datastoreItem>
</file>

<file path=docProps/app.xml><?xml version="1.0" encoding="utf-8"?>
<Properties xmlns="http://schemas.openxmlformats.org/officeDocument/2006/extended-properties" xmlns:vt="http://schemas.openxmlformats.org/officeDocument/2006/docPropsVTypes">
  <Template>PowerPoint 16.9 Widescreen+Data61 Feb 2020.potx</Template>
  <TotalTime>3936</TotalTime>
  <Words>11397</Words>
  <Application>Microsoft Office PowerPoint</Application>
  <PresentationFormat>On-screen Show (16:10)</PresentationFormat>
  <Paragraphs>1067</Paragraphs>
  <Slides>52</Slides>
  <Notes>51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52</vt:i4>
      </vt:variant>
    </vt:vector>
  </HeadingPairs>
  <TitlesOfParts>
    <vt:vector size="61" baseType="lpstr">
      <vt:lpstr>Arial</vt:lpstr>
      <vt:lpstr>Calibri</vt:lpstr>
      <vt:lpstr>Consolas</vt:lpstr>
      <vt:lpstr>IBM Plex Sans</vt:lpstr>
      <vt:lpstr>Lato</vt:lpstr>
      <vt:lpstr>Segoe UI Symbol</vt:lpstr>
      <vt:lpstr>PowerPoint 16.9 Widescreen+Data61 Feb 2020</vt:lpstr>
      <vt:lpstr>CSIRO Data61 vertical</vt:lpstr>
      <vt:lpstr>CSIRO Data61 horizontal</vt:lpstr>
      <vt:lpstr>Blockchain Platforms</vt:lpstr>
      <vt:lpstr>Outline</vt:lpstr>
      <vt:lpstr>Blockchain </vt:lpstr>
      <vt:lpstr>PowerPoint Presentation</vt:lpstr>
      <vt:lpstr>Hashing</vt:lpstr>
      <vt:lpstr>Properties of Cryptographic Hash Functions</vt:lpstr>
      <vt:lpstr>Merkle Tree</vt:lpstr>
      <vt:lpstr>Public-Key Cryptography</vt:lpstr>
      <vt:lpstr>Encryption &amp; Digital Signatures</vt:lpstr>
      <vt:lpstr>Public-Key Cryptography in Use in Blockchain</vt:lpstr>
      <vt:lpstr>PowerPoint Presentation</vt:lpstr>
      <vt:lpstr>Bitcoin</vt:lpstr>
      <vt:lpstr>Blockchain 1st gen — Cryptocurrency</vt:lpstr>
      <vt:lpstr>Bitcoin Network Distribution</vt:lpstr>
      <vt:lpstr>Accounts &amp; States</vt:lpstr>
      <vt:lpstr>Wallets &amp; Exchanges</vt:lpstr>
      <vt:lpstr>Transactions</vt:lpstr>
      <vt:lpstr>Transaction Format</vt:lpstr>
      <vt:lpstr>Blocks</vt:lpstr>
      <vt:lpstr>Right to Build a Block – Mining</vt:lpstr>
      <vt:lpstr>Mining (Cont.)</vt:lpstr>
      <vt:lpstr>Who can Build a Block?</vt:lpstr>
      <vt:lpstr>Nakamoto Consensus</vt:lpstr>
      <vt:lpstr>Question</vt:lpstr>
      <vt:lpstr>PowerPoint Presentation</vt:lpstr>
      <vt:lpstr>Ethereum</vt:lpstr>
      <vt:lpstr>Paying Fees in “Gas”</vt:lpstr>
      <vt:lpstr>Ethereum Protocol</vt:lpstr>
      <vt:lpstr>Accounts &amp; Transaction</vt:lpstr>
      <vt:lpstr>Transactions Lifecycle</vt:lpstr>
      <vt:lpstr>Block Format</vt:lpstr>
      <vt:lpstr>Smart Contracts (SCs)</vt:lpstr>
      <vt:lpstr>Smart Contracts in General</vt:lpstr>
      <vt:lpstr>Smart Contract Interactions</vt:lpstr>
      <vt:lpstr>Smart Contract Development in Ethereum</vt:lpstr>
      <vt:lpstr>Solidity – Example</vt:lpstr>
      <vt:lpstr>Solidity – Features</vt:lpstr>
      <vt:lpstr>Solidity – Example 2</vt:lpstr>
      <vt:lpstr>Solidity – Data &amp; Functions Visibility</vt:lpstr>
      <vt:lpstr>Solidity – Data &amp; Functions Visibility Example</vt:lpstr>
      <vt:lpstr>Decentralized Applications (DApp)</vt:lpstr>
      <vt:lpstr>Fungible &amp; Non-fungible Tokens</vt:lpstr>
      <vt:lpstr>Smart Contracts Best Practices</vt:lpstr>
      <vt:lpstr>Question</vt:lpstr>
      <vt:lpstr>PowerPoint Presentation</vt:lpstr>
      <vt:lpstr>Hyperledger</vt:lpstr>
      <vt:lpstr>Hyperledger Fabric Network</vt:lpstr>
      <vt:lpstr>Hyperledger Fabric Node Types</vt:lpstr>
      <vt:lpstr>Hyperledger Fabric Transaction Lifecycle</vt:lpstr>
      <vt:lpstr>Hyperledger Fabric Transactions &amp; Block Format</vt:lpstr>
      <vt:lpstr>Question</vt:lpstr>
      <vt:lpstr>Course Outline – Next 2 Weeks</vt:lpstr>
    </vt:vector>
  </TitlesOfParts>
  <Company>CSIRO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Duffy, Siobhan (CorpAffairs, Black Mountain)</dc:creator>
  <cp:lastModifiedBy>Dilum Bandara</cp:lastModifiedBy>
  <cp:revision>234</cp:revision>
  <cp:lastPrinted>2020-01-21T22:49:57Z</cp:lastPrinted>
  <dcterms:created xsi:type="dcterms:W3CDTF">2019-07-11T08:23:46Z</dcterms:created>
  <dcterms:modified xsi:type="dcterms:W3CDTF">2020-06-03T06:12:16Z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0x010100DFFF6568E1F8614EB7C90AF6A87F0B25</vt:lpwstr>
  </property>
  <property fmtid="{D5CDD505-2E9C-101B-9397-08002B2CF9AE}" pid="3" name="_dlc_DocIdItemGuid">
    <vt:lpwstr>da46de2d-b5f6-49de-9129-7e0c2a5da6d5</vt:lpwstr>
  </property>
</Properties>
</file>

<file path=docProps/thumbnail.jpeg>
</file>